
<file path=[Content_Types].xml><?xml version="1.0" encoding="utf-8"?>
<Types xmlns="http://schemas.openxmlformats.org/package/2006/content-types">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39.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37.xml" ContentType="application/vnd.openxmlformats-officedocument.presentationml.notesSlide+xml"/>
  <Override PartName="/ppt/notesSlides/notesSlide32.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35.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38.xml" ContentType="application/vnd.openxmlformats-officedocument.presentationml.notesSlide+xml"/>
  <Override PartName="/ppt/notesSlides/notesSlide28.xml" ContentType="application/vnd.openxmlformats-officedocument.presentationml.notesSlide+xml"/>
  <Override PartName="/ppt/notesSlides/notesSlide40.xml" ContentType="application/vnd.openxmlformats-officedocument.presentationml.notesSlide+xml"/>
  <Override PartName="/ppt/notesSlides/notesSlide26.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Slides/notesSlide18.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37.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2ED85DFA-3C08-43FA-A8AD-998113FD9E90}">
  <a:tblStyle styleName="Table_0" styleId="{2ED85DFA-3C08-43FA-A8AD-998113FD9E90}">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Lst>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14.xml" Type="http://schemas.openxmlformats.org/officeDocument/2006/relationships/slide" Id="rId19"/><Relationship Target="slides/slide31.xml" Type="http://schemas.openxmlformats.org/officeDocument/2006/relationships/slide" Id="rId36"/><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25.xml" Type="http://schemas.openxmlformats.org/officeDocument/2006/relationships/slide" Id="rId30"/><Relationship Target="slides/slide7.xml" Type="http://schemas.openxmlformats.org/officeDocument/2006/relationships/slide" Id="rId12"/><Relationship Target="slides/slide26.xml" Type="http://schemas.openxmlformats.org/officeDocument/2006/relationships/slide" Id="rId31"/><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29.xml" Type="http://schemas.openxmlformats.org/officeDocument/2006/relationships/slide" Id="rId34"/><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presProps.xml" Type="http://schemas.openxmlformats.org/officeDocument/2006/relationships/presProps" Id="rId2"/><Relationship Target="slides/slide16.xml" Type="http://schemas.openxmlformats.org/officeDocument/2006/relationships/slide" Id="rId21"/><Relationship Target="slides/slide35.xml" Type="http://schemas.openxmlformats.org/officeDocument/2006/relationships/slide" Id="rId40"/><Relationship Target="theme/theme3.xml" Type="http://schemas.openxmlformats.org/officeDocument/2006/relationships/theme" Id="rId1"/><Relationship Target="slides/slide17.xml" Type="http://schemas.openxmlformats.org/officeDocument/2006/relationships/slide" Id="rId22"/><Relationship Target="slides/slide36.xml" Type="http://schemas.openxmlformats.org/officeDocument/2006/relationships/slide" Id="rId41"/><Relationship Target="slideMasters/slideMaster1.xml" Type="http://schemas.openxmlformats.org/officeDocument/2006/relationships/slideMaster" Id="rId4"/><Relationship Target="slides/slide18.xml" Type="http://schemas.openxmlformats.org/officeDocument/2006/relationships/slide" Id="rId23"/><Relationship Target="slides/slide37.xml" Type="http://schemas.openxmlformats.org/officeDocument/2006/relationships/slide" Id="rId42"/><Relationship Target="tableStyles.xml" Type="http://schemas.openxmlformats.org/officeDocument/2006/relationships/tableStyles" Id="rId3"/><Relationship Target="slides/slide19.xml" Type="http://schemas.openxmlformats.org/officeDocument/2006/relationships/slide" Id="rId24"/><Relationship Target="slides/slide38.xml" Type="http://schemas.openxmlformats.org/officeDocument/2006/relationships/slide" Id="rId43"/><Relationship Target="slides/slide39.xml" Type="http://schemas.openxmlformats.org/officeDocument/2006/relationships/slide" Id="rId44"/><Relationship Target="slides/slide40.xml" Type="http://schemas.openxmlformats.org/officeDocument/2006/relationships/slide" Id="rId45"/><Relationship Target="slides/slide41.xml" Type="http://schemas.openxmlformats.org/officeDocument/2006/relationships/slide" Id="rId46"/><Relationship Target="slides/slide15.xml" Type="http://schemas.openxmlformats.org/officeDocument/2006/relationships/slide" Id="rId20"/><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 name="Shape 30"/>
        <p:cNvGrpSpPr/>
        <p:nvPr/>
      </p:nvGrpSpPr>
      <p:grpSpPr>
        <a:xfrm>
          <a:off y="0" x="0"/>
          <a:ext cy="0" cx="0"/>
          <a:chOff y="0" x="0"/>
          <a:chExt cy="0" cx="0"/>
        </a:xfrm>
      </p:grpSpPr>
      <p:sp>
        <p:nvSpPr>
          <p:cNvPr id="31" name="Shape 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2" name="Shape 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4" name="Shape 84"/>
        <p:cNvGrpSpPr/>
        <p:nvPr/>
      </p:nvGrpSpPr>
      <p:grpSpPr>
        <a:xfrm>
          <a:off y="0" x="0"/>
          <a:ext cy="0" cx="0"/>
          <a:chOff y="0" x="0"/>
          <a:chExt cy="0" cx="0"/>
        </a:xfrm>
      </p:grpSpPr>
      <p:sp>
        <p:nvSpPr>
          <p:cNvPr id="85" name="Shape 8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86" name="Shape 8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0" name="Shape 90"/>
        <p:cNvGrpSpPr/>
        <p:nvPr/>
      </p:nvGrpSpPr>
      <p:grpSpPr>
        <a:xfrm>
          <a:off y="0" x="0"/>
          <a:ext cy="0" cx="0"/>
          <a:chOff y="0" x="0"/>
          <a:chExt cy="0" cx="0"/>
        </a:xfrm>
      </p:grpSpPr>
      <p:sp>
        <p:nvSpPr>
          <p:cNvPr id="91" name="Shape 9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92" name="Shape 9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6" name="Shape 96"/>
        <p:cNvGrpSpPr/>
        <p:nvPr/>
      </p:nvGrpSpPr>
      <p:grpSpPr>
        <a:xfrm>
          <a:off y="0" x="0"/>
          <a:ext cy="0" cx="0"/>
          <a:chOff y="0" x="0"/>
          <a:chExt cy="0" cx="0"/>
        </a:xfrm>
      </p:grpSpPr>
      <p:sp>
        <p:nvSpPr>
          <p:cNvPr id="97" name="Shape 9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98" name="Shape 9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2" name="Shape 102"/>
        <p:cNvGrpSpPr/>
        <p:nvPr/>
      </p:nvGrpSpPr>
      <p:grpSpPr>
        <a:xfrm>
          <a:off y="0" x="0"/>
          <a:ext cy="0" cx="0"/>
          <a:chOff y="0" x="0"/>
          <a:chExt cy="0" cx="0"/>
        </a:xfrm>
      </p:grpSpPr>
      <p:sp>
        <p:nvSpPr>
          <p:cNvPr id="103" name="Shape 1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4" name="Shape 10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8" name="Shape 108"/>
        <p:cNvGrpSpPr/>
        <p:nvPr/>
      </p:nvGrpSpPr>
      <p:grpSpPr>
        <a:xfrm>
          <a:off y="0" x="0"/>
          <a:ext cy="0" cx="0"/>
          <a:chOff y="0" x="0"/>
          <a:chExt cy="0" cx="0"/>
        </a:xfrm>
      </p:grpSpPr>
      <p:sp>
        <p:nvSpPr>
          <p:cNvPr id="109" name="Shape 10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0" name="Shape 11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5" name="Shape 115"/>
        <p:cNvGrpSpPr/>
        <p:nvPr/>
      </p:nvGrpSpPr>
      <p:grpSpPr>
        <a:xfrm>
          <a:off y="0" x="0"/>
          <a:ext cy="0" cx="0"/>
          <a:chOff y="0" x="0"/>
          <a:chExt cy="0" cx="0"/>
        </a:xfrm>
      </p:grpSpPr>
      <p:sp>
        <p:nvSpPr>
          <p:cNvPr id="116" name="Shape 1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7" name="Shape 11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t>NZ - </a:t>
            </a:r>
          </a:p>
          <a:p>
            <a:pPr rtl="0" lvl="0">
              <a:buNone/>
            </a:pPr>
            <a:r>
              <a:rPr lang="en"/>
              <a:t>Nords - from ~20% to ~95%</a:t>
            </a:r>
          </a:p>
          <a:p>
            <a:pPr>
              <a:buNone/>
            </a:pPr>
            <a:r>
              <a:rPr lang="en"/>
              <a:t>CAN-controllers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1" name="Shape 121"/>
        <p:cNvGrpSpPr/>
        <p:nvPr/>
      </p:nvGrpSpPr>
      <p:grpSpPr>
        <a:xfrm>
          <a:off y="0" x="0"/>
          <a:ext cy="0" cx="0"/>
          <a:chOff y="0" x="0"/>
          <a:chExt cy="0" cx="0"/>
        </a:xfrm>
      </p:grpSpPr>
      <p:sp>
        <p:nvSpPr>
          <p:cNvPr id="122" name="Shape 12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23" name="Shape 12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7" name="Shape 127"/>
        <p:cNvGrpSpPr/>
        <p:nvPr/>
      </p:nvGrpSpPr>
      <p:grpSpPr>
        <a:xfrm>
          <a:off y="0" x="0"/>
          <a:ext cy="0" cx="0"/>
          <a:chOff y="0" x="0"/>
          <a:chExt cy="0" cx="0"/>
        </a:xfrm>
      </p:grpSpPr>
      <p:sp>
        <p:nvSpPr>
          <p:cNvPr id="128" name="Shape 1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29" name="Shape 12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3" name="Shape 133"/>
        <p:cNvGrpSpPr/>
        <p:nvPr/>
      </p:nvGrpSpPr>
      <p:grpSpPr>
        <a:xfrm>
          <a:off y="0" x="0"/>
          <a:ext cy="0" cx="0"/>
          <a:chOff y="0" x="0"/>
          <a:chExt cy="0" cx="0"/>
        </a:xfrm>
      </p:grpSpPr>
      <p:sp>
        <p:nvSpPr>
          <p:cNvPr id="134" name="Shape 13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35" name="Shape 13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9" name="Shape 139"/>
        <p:cNvGrpSpPr/>
        <p:nvPr/>
      </p:nvGrpSpPr>
      <p:grpSpPr>
        <a:xfrm>
          <a:off y="0" x="0"/>
          <a:ext cy="0" cx="0"/>
          <a:chOff y="0" x="0"/>
          <a:chExt cy="0" cx="0"/>
        </a:xfrm>
      </p:grpSpPr>
      <p:sp>
        <p:nvSpPr>
          <p:cNvPr id="140" name="Shape 1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41" name="Shape 14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 name="Shape 36"/>
        <p:cNvGrpSpPr/>
        <p:nvPr/>
      </p:nvGrpSpPr>
      <p:grpSpPr>
        <a:xfrm>
          <a:off y="0" x="0"/>
          <a:ext cy="0" cx="0"/>
          <a:chOff y="0" x="0"/>
          <a:chExt cy="0" cx="0"/>
        </a:xfrm>
      </p:grpSpPr>
      <p:sp>
        <p:nvSpPr>
          <p:cNvPr id="37" name="Shape 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8" name="Shape 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5" name="Shape 145"/>
        <p:cNvGrpSpPr/>
        <p:nvPr/>
      </p:nvGrpSpPr>
      <p:grpSpPr>
        <a:xfrm>
          <a:off y="0" x="0"/>
          <a:ext cy="0" cx="0"/>
          <a:chOff y="0" x="0"/>
          <a:chExt cy="0" cx="0"/>
        </a:xfrm>
      </p:grpSpPr>
      <p:sp>
        <p:nvSpPr>
          <p:cNvPr id="146" name="Shape 14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47" name="Shape 14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t>Terrain	- steep slopes</a:t>
            </a:r>
          </a:p>
          <a:p>
            <a:pPr rtl="0" lvl="0">
              <a:buNone/>
            </a:pPr>
            <a:r>
              <a:rPr lang="en"/>
              <a:t>	- dynamic environment</a:t>
            </a:r>
          </a:p>
          <a:p>
            <a:pPr rtl="0" lvl="0">
              <a:buNone/>
            </a:pPr>
            <a:r>
              <a:rPr lang="en"/>
              <a:t>	- large, heavy machinery</a:t>
            </a:r>
          </a:p>
          <a:p>
            <a:pPr>
              <a:buNone/>
            </a:pPr>
            <a:r>
              <a:rPr lang="en"/>
              <a:t>	- damage ground infrastructure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1" name="Shape 151"/>
        <p:cNvGrpSpPr/>
        <p:nvPr/>
      </p:nvGrpSpPr>
      <p:grpSpPr>
        <a:xfrm>
          <a:off y="0" x="0"/>
          <a:ext cy="0" cx="0"/>
          <a:chOff y="0" x="0"/>
          <a:chExt cy="0" cx="0"/>
        </a:xfrm>
      </p:grpSpPr>
      <p:sp>
        <p:nvSpPr>
          <p:cNvPr id="152" name="Shape 1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3" name="Shape 15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7" name="Shape 157"/>
        <p:cNvGrpSpPr/>
        <p:nvPr/>
      </p:nvGrpSpPr>
      <p:grpSpPr>
        <a:xfrm>
          <a:off y="0" x="0"/>
          <a:ext cy="0" cx="0"/>
          <a:chOff y="0" x="0"/>
          <a:chExt cy="0" cx="0"/>
        </a:xfrm>
      </p:grpSpPr>
      <p:sp>
        <p:nvSpPr>
          <p:cNvPr id="158" name="Shape 1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9" name="Shape 15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4" name="Shape 164"/>
        <p:cNvGrpSpPr/>
        <p:nvPr/>
      </p:nvGrpSpPr>
      <p:grpSpPr>
        <a:xfrm>
          <a:off y="0" x="0"/>
          <a:ext cy="0" cx="0"/>
          <a:chOff y="0" x="0"/>
          <a:chExt cy="0" cx="0"/>
        </a:xfrm>
      </p:grpSpPr>
      <p:sp>
        <p:nvSpPr>
          <p:cNvPr id="165" name="Shape 1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66" name="Shape 16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t>Helsinki University</a:t>
            </a:r>
          </a:p>
          <a:p>
            <a:pPr rtl="0" lvl="0">
              <a:buNone/>
            </a:pPr>
            <a:r>
              <a:rPr lang="en"/>
              <a:t>Remote controlled</a:t>
            </a:r>
          </a:p>
          <a:p>
            <a:pPr>
              <a:buNone/>
            </a:pPr>
            <a:r>
              <a:rPr lang="en"/>
              <a:t>Gait planner, free gate as opposed to wave gait or adaptive gait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0" name="Shape 170"/>
        <p:cNvGrpSpPr/>
        <p:nvPr/>
      </p:nvGrpSpPr>
      <p:grpSpPr>
        <a:xfrm>
          <a:off y="0" x="0"/>
          <a:ext cy="0" cx="0"/>
          <a:chOff y="0" x="0"/>
          <a:chExt cy="0" cx="0"/>
        </a:xfrm>
      </p:grpSpPr>
      <p:sp>
        <p:nvSpPr>
          <p:cNvPr id="171" name="Shape 1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72" name="Shape 17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7" name="Shape 177"/>
        <p:cNvGrpSpPr/>
        <p:nvPr/>
      </p:nvGrpSpPr>
      <p:grpSpPr>
        <a:xfrm>
          <a:off y="0" x="0"/>
          <a:ext cy="0" cx="0"/>
          <a:chOff y="0" x="0"/>
          <a:chExt cy="0" cx="0"/>
        </a:xfrm>
      </p:grpSpPr>
      <p:sp>
        <p:nvSpPr>
          <p:cNvPr id="178" name="Shape 17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79" name="Shape 17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3" name="Shape 183"/>
        <p:cNvGrpSpPr/>
        <p:nvPr/>
      </p:nvGrpSpPr>
      <p:grpSpPr>
        <a:xfrm>
          <a:off y="0" x="0"/>
          <a:ext cy="0" cx="0"/>
          <a:chOff y="0" x="0"/>
          <a:chExt cy="0" cx="0"/>
        </a:xfrm>
      </p:grpSpPr>
      <p:sp>
        <p:nvSpPr>
          <p:cNvPr id="184" name="Shape 18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85" name="Shape 18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9" name="Shape 189"/>
        <p:cNvGrpSpPr/>
        <p:nvPr/>
      </p:nvGrpSpPr>
      <p:grpSpPr>
        <a:xfrm>
          <a:off y="0" x="0"/>
          <a:ext cy="0" cx="0"/>
          <a:chOff y="0" x="0"/>
          <a:chExt cy="0" cx="0"/>
        </a:xfrm>
      </p:grpSpPr>
      <p:sp>
        <p:nvSpPr>
          <p:cNvPr id="190" name="Shape 19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1" name="Shape 19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7" name="Shape 197"/>
        <p:cNvGrpSpPr/>
        <p:nvPr/>
      </p:nvGrpSpPr>
      <p:grpSpPr>
        <a:xfrm>
          <a:off y="0" x="0"/>
          <a:ext cy="0" cx="0"/>
          <a:chOff y="0" x="0"/>
          <a:chExt cy="0" cx="0"/>
        </a:xfrm>
      </p:grpSpPr>
      <p:sp>
        <p:nvSpPr>
          <p:cNvPr id="198" name="Shape 19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9" name="Shape 19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3" name="Shape 203"/>
        <p:cNvGrpSpPr/>
        <p:nvPr/>
      </p:nvGrpSpPr>
      <p:grpSpPr>
        <a:xfrm>
          <a:off y="0" x="0"/>
          <a:ext cy="0" cx="0"/>
          <a:chOff y="0" x="0"/>
          <a:chExt cy="0" cx="0"/>
        </a:xfrm>
      </p:grpSpPr>
      <p:sp>
        <p:nvSpPr>
          <p:cNvPr id="204" name="Shape 2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05" name="Shape 20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 name="Shape 42"/>
        <p:cNvGrpSpPr/>
        <p:nvPr/>
      </p:nvGrpSpPr>
      <p:grpSpPr>
        <a:xfrm>
          <a:off y="0" x="0"/>
          <a:ext cy="0" cx="0"/>
          <a:chOff y="0" x="0"/>
          <a:chExt cy="0" cx="0"/>
        </a:xfrm>
      </p:grpSpPr>
      <p:sp>
        <p:nvSpPr>
          <p:cNvPr id="43" name="Shape 4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4" name="Shape 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9" name="Shape 209"/>
        <p:cNvGrpSpPr/>
        <p:nvPr/>
      </p:nvGrpSpPr>
      <p:grpSpPr>
        <a:xfrm>
          <a:off y="0" x="0"/>
          <a:ext cy="0" cx="0"/>
          <a:chOff y="0" x="0"/>
          <a:chExt cy="0" cx="0"/>
        </a:xfrm>
      </p:grpSpPr>
      <p:sp>
        <p:nvSpPr>
          <p:cNvPr id="210" name="Shape 2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11" name="Shape 21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5" name="Shape 215"/>
        <p:cNvGrpSpPr/>
        <p:nvPr/>
      </p:nvGrpSpPr>
      <p:grpSpPr>
        <a:xfrm>
          <a:off y="0" x="0"/>
          <a:ext cy="0" cx="0"/>
          <a:chOff y="0" x="0"/>
          <a:chExt cy="0" cx="0"/>
        </a:xfrm>
      </p:grpSpPr>
      <p:sp>
        <p:nvSpPr>
          <p:cNvPr id="216" name="Shape 2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17" name="Shape 21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2" name="Shape 222"/>
        <p:cNvGrpSpPr/>
        <p:nvPr/>
      </p:nvGrpSpPr>
      <p:grpSpPr>
        <a:xfrm>
          <a:off y="0" x="0"/>
          <a:ext cy="0" cx="0"/>
          <a:chOff y="0" x="0"/>
          <a:chExt cy="0" cx="0"/>
        </a:xfrm>
      </p:grpSpPr>
      <p:sp>
        <p:nvSpPr>
          <p:cNvPr id="223" name="Shape 22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4" name="Shape 22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8" name="Shape 228"/>
        <p:cNvGrpSpPr/>
        <p:nvPr/>
      </p:nvGrpSpPr>
      <p:grpSpPr>
        <a:xfrm>
          <a:off y="0" x="0"/>
          <a:ext cy="0" cx="0"/>
          <a:chOff y="0" x="0"/>
          <a:chExt cy="0" cx="0"/>
        </a:xfrm>
      </p:grpSpPr>
      <p:sp>
        <p:nvSpPr>
          <p:cNvPr id="229" name="Shape 22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30" name="Shape 23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4" name="Shape 234"/>
        <p:cNvGrpSpPr/>
        <p:nvPr/>
      </p:nvGrpSpPr>
      <p:grpSpPr>
        <a:xfrm>
          <a:off y="0" x="0"/>
          <a:ext cy="0" cx="0"/>
          <a:chOff y="0" x="0"/>
          <a:chExt cy="0" cx="0"/>
        </a:xfrm>
      </p:grpSpPr>
      <p:sp>
        <p:nvSpPr>
          <p:cNvPr id="235" name="Shape 2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36" name="Shape 23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0" name="Shape 240"/>
        <p:cNvGrpSpPr/>
        <p:nvPr/>
      </p:nvGrpSpPr>
      <p:grpSpPr>
        <a:xfrm>
          <a:off y="0" x="0"/>
          <a:ext cy="0" cx="0"/>
          <a:chOff y="0" x="0"/>
          <a:chExt cy="0" cx="0"/>
        </a:xfrm>
      </p:grpSpPr>
      <p:sp>
        <p:nvSpPr>
          <p:cNvPr id="241" name="Shape 2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42" name="Shape 24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6" name="Shape 246"/>
        <p:cNvGrpSpPr/>
        <p:nvPr/>
      </p:nvGrpSpPr>
      <p:grpSpPr>
        <a:xfrm>
          <a:off y="0" x="0"/>
          <a:ext cy="0" cx="0"/>
          <a:chOff y="0" x="0"/>
          <a:chExt cy="0" cx="0"/>
        </a:xfrm>
      </p:grpSpPr>
      <p:sp>
        <p:nvSpPr>
          <p:cNvPr id="247" name="Shape 2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48" name="Shape 24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2" name="Shape 252"/>
        <p:cNvGrpSpPr/>
        <p:nvPr/>
      </p:nvGrpSpPr>
      <p:grpSpPr>
        <a:xfrm>
          <a:off y="0" x="0"/>
          <a:ext cy="0" cx="0"/>
          <a:chOff y="0" x="0"/>
          <a:chExt cy="0" cx="0"/>
        </a:xfrm>
      </p:grpSpPr>
      <p:sp>
        <p:nvSpPr>
          <p:cNvPr id="253" name="Shape 2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54" name="Shape 25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8" name="Shape 258"/>
        <p:cNvGrpSpPr/>
        <p:nvPr/>
      </p:nvGrpSpPr>
      <p:grpSpPr>
        <a:xfrm>
          <a:off y="0" x="0"/>
          <a:ext cy="0" cx="0"/>
          <a:chOff y="0" x="0"/>
          <a:chExt cy="0" cx="0"/>
        </a:xfrm>
      </p:grpSpPr>
      <p:sp>
        <p:nvSpPr>
          <p:cNvPr id="259" name="Shape 2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60" name="Shape 26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5" name="Shape 265"/>
        <p:cNvGrpSpPr/>
        <p:nvPr/>
      </p:nvGrpSpPr>
      <p:grpSpPr>
        <a:xfrm>
          <a:off y="0" x="0"/>
          <a:ext cy="0" cx="0"/>
          <a:chOff y="0" x="0"/>
          <a:chExt cy="0" cx="0"/>
        </a:xfrm>
      </p:grpSpPr>
      <p:sp>
        <p:nvSpPr>
          <p:cNvPr id="266" name="Shape 2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67" name="Shape 26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 name="Shape 48"/>
        <p:cNvGrpSpPr/>
        <p:nvPr/>
      </p:nvGrpSpPr>
      <p:grpSpPr>
        <a:xfrm>
          <a:off y="0" x="0"/>
          <a:ext cy="0" cx="0"/>
          <a:chOff y="0" x="0"/>
          <a:chExt cy="0" cx="0"/>
        </a:xfrm>
      </p:grpSpPr>
      <p:sp>
        <p:nvSpPr>
          <p:cNvPr id="49" name="Shape 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0" name="Shape 5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3" name="Shape 273"/>
        <p:cNvGrpSpPr/>
        <p:nvPr/>
      </p:nvGrpSpPr>
      <p:grpSpPr>
        <a:xfrm>
          <a:off y="0" x="0"/>
          <a:ext cy="0" cx="0"/>
          <a:chOff y="0" x="0"/>
          <a:chExt cy="0" cx="0"/>
        </a:xfrm>
      </p:grpSpPr>
      <p:sp>
        <p:nvSpPr>
          <p:cNvPr id="274" name="Shape 2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75" name="Shape 27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9" name="Shape 279"/>
        <p:cNvGrpSpPr/>
        <p:nvPr/>
      </p:nvGrpSpPr>
      <p:grpSpPr>
        <a:xfrm>
          <a:off y="0" x="0"/>
          <a:ext cy="0" cx="0"/>
          <a:chOff y="0" x="0"/>
          <a:chExt cy="0" cx="0"/>
        </a:xfrm>
      </p:grpSpPr>
      <p:sp>
        <p:nvSpPr>
          <p:cNvPr id="280" name="Shape 2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81" name="Shape 28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 name="Shape 54"/>
        <p:cNvGrpSpPr/>
        <p:nvPr/>
      </p:nvGrpSpPr>
      <p:grpSpPr>
        <a:xfrm>
          <a:off y="0" x="0"/>
          <a:ext cy="0" cx="0"/>
          <a:chOff y="0" x="0"/>
          <a:chExt cy="0" cx="0"/>
        </a:xfrm>
      </p:grpSpPr>
      <p:sp>
        <p:nvSpPr>
          <p:cNvPr id="55" name="Shape 5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6" name="Shape 5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 name="Shape 60"/>
        <p:cNvGrpSpPr/>
        <p:nvPr/>
      </p:nvGrpSpPr>
      <p:grpSpPr>
        <a:xfrm>
          <a:off y="0" x="0"/>
          <a:ext cy="0" cx="0"/>
          <a:chOff y="0" x="0"/>
          <a:chExt cy="0" cx="0"/>
        </a:xfrm>
      </p:grpSpPr>
      <p:sp>
        <p:nvSpPr>
          <p:cNvPr id="61" name="Shape 6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2" name="Shape 6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 name="Shape 66"/>
        <p:cNvGrpSpPr/>
        <p:nvPr/>
      </p:nvGrpSpPr>
      <p:grpSpPr>
        <a:xfrm>
          <a:off y="0" x="0"/>
          <a:ext cy="0" cx="0"/>
          <a:chOff y="0" x="0"/>
          <a:chExt cy="0" cx="0"/>
        </a:xfrm>
      </p:grpSpPr>
      <p:sp>
        <p:nvSpPr>
          <p:cNvPr id="67" name="Shape 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8" name="Shape 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 name="Shape 72"/>
        <p:cNvGrpSpPr/>
        <p:nvPr/>
      </p:nvGrpSpPr>
      <p:grpSpPr>
        <a:xfrm>
          <a:off y="0" x="0"/>
          <a:ext cy="0" cx="0"/>
          <a:chOff y="0" x="0"/>
          <a:chExt cy="0" cx="0"/>
        </a:xfrm>
      </p:grpSpPr>
      <p:sp>
        <p:nvSpPr>
          <p:cNvPr id="73" name="Shape 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4" name="Shape 7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 name="Shape 78"/>
        <p:cNvGrpSpPr/>
        <p:nvPr/>
      </p:nvGrpSpPr>
      <p:grpSpPr>
        <a:xfrm>
          <a:off y="0" x="0"/>
          <a:ext cy="0" cx="0"/>
          <a:chOff y="0" x="0"/>
          <a:chExt cy="0" cx="0"/>
        </a:xfrm>
      </p:grpSpPr>
      <p:sp>
        <p:nvSpPr>
          <p:cNvPr id="79" name="Shape 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80" name="Shape 8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p:nvPr/>
        </p:nvSpPr>
        <p:spPr>
          <a:xfrm rot="10800000" flipH="1">
            <a:off y="3093234" x="0"/>
            <a:ext cy="712499" cx="8458200"/>
          </a:xfrm>
          <a:prstGeom prst="rect">
            <a:avLst/>
          </a:prstGeom>
          <a:solidFill>
            <a:schemeClr val="dk2"/>
          </a:solidFill>
          <a:ln>
            <a:noFill/>
          </a:ln>
        </p:spPr>
        <p:txBody>
          <a:bodyPr bIns="45700" rIns="91425" lIns="91425" tIns="45700" anchor="ctr" anchorCtr="0">
            <a:noAutofit/>
          </a:bodyPr>
          <a:lstStyle/>
          <a:p/>
        </p:txBody>
      </p:sp>
      <p:sp>
        <p:nvSpPr>
          <p:cNvPr id="9" name="Shape 9"/>
          <p:cNvSpPr txBox="1"/>
          <p:nvPr>
            <p:ph type="ctrTitle"/>
          </p:nvPr>
        </p:nvSpPr>
        <p:spPr>
          <a:xfrm>
            <a:off y="1300757" x="685800"/>
            <a:ext cy="1684199" cx="7772400"/>
          </a:xfrm>
          <a:prstGeom prst="rect">
            <a:avLst/>
          </a:prstGeom>
        </p:spPr>
        <p:txBody>
          <a:bodyPr bIns="91425" rIns="91425" lIns="91425" tIns="91425" anchor="b" anchorCtr="0"/>
          <a:lstStyle>
            <a:lvl1pPr indent="457200">
              <a:buClr>
                <a:schemeClr val="dk2"/>
              </a:buClr>
              <a:buSzPct val="100000"/>
              <a:defRPr sz="7200">
                <a:solidFill>
                  <a:schemeClr val="dk2"/>
                </a:solidFill>
              </a:defRPr>
            </a:lvl1pPr>
            <a:lvl2pPr indent="457200">
              <a:buClr>
                <a:schemeClr val="dk2"/>
              </a:buClr>
              <a:buSzPct val="100000"/>
              <a:defRPr sz="7200">
                <a:solidFill>
                  <a:schemeClr val="dk2"/>
                </a:solidFill>
              </a:defRPr>
            </a:lvl2pPr>
            <a:lvl3pPr indent="457200">
              <a:buClr>
                <a:schemeClr val="dk2"/>
              </a:buClr>
              <a:buSzPct val="100000"/>
              <a:defRPr sz="7200">
                <a:solidFill>
                  <a:schemeClr val="dk2"/>
                </a:solidFill>
              </a:defRPr>
            </a:lvl3pPr>
            <a:lvl4pPr indent="457200">
              <a:buClr>
                <a:schemeClr val="dk2"/>
              </a:buClr>
              <a:buSzPct val="100000"/>
              <a:defRPr sz="7200">
                <a:solidFill>
                  <a:schemeClr val="dk2"/>
                </a:solidFill>
              </a:defRPr>
            </a:lvl4pPr>
            <a:lvl5pPr indent="457200">
              <a:buClr>
                <a:schemeClr val="dk2"/>
              </a:buClr>
              <a:buSzPct val="100000"/>
              <a:defRPr sz="7200">
                <a:solidFill>
                  <a:schemeClr val="dk2"/>
                </a:solidFill>
              </a:defRPr>
            </a:lvl5pPr>
            <a:lvl6pPr indent="457200">
              <a:buClr>
                <a:schemeClr val="dk2"/>
              </a:buClr>
              <a:buSzPct val="100000"/>
              <a:defRPr sz="7200">
                <a:solidFill>
                  <a:schemeClr val="dk2"/>
                </a:solidFill>
              </a:defRPr>
            </a:lvl6pPr>
            <a:lvl7pPr indent="457200">
              <a:buClr>
                <a:schemeClr val="dk2"/>
              </a:buClr>
              <a:buSzPct val="100000"/>
              <a:defRPr sz="7200">
                <a:solidFill>
                  <a:schemeClr val="dk2"/>
                </a:solidFill>
              </a:defRPr>
            </a:lvl7pPr>
            <a:lvl8pPr indent="457200">
              <a:buClr>
                <a:schemeClr val="dk2"/>
              </a:buClr>
              <a:buSzPct val="100000"/>
              <a:defRPr sz="7200">
                <a:solidFill>
                  <a:schemeClr val="dk2"/>
                </a:solidFill>
              </a:defRPr>
            </a:lvl8pPr>
            <a:lvl9pPr indent="457200">
              <a:buClr>
                <a:schemeClr val="dk2"/>
              </a:buClr>
              <a:buSzPct val="100000"/>
              <a:defRPr sz="7200">
                <a:solidFill>
                  <a:schemeClr val="dk2"/>
                </a:solidFill>
              </a:defRPr>
            </a:lvl9pPr>
          </a:lstStyle>
          <a:p/>
        </p:txBody>
      </p:sp>
      <p:sp>
        <p:nvSpPr>
          <p:cNvPr id="10" name="Shape 10"/>
          <p:cNvSpPr txBox="1"/>
          <p:nvPr>
            <p:ph idx="1" type="subTitle"/>
          </p:nvPr>
        </p:nvSpPr>
        <p:spPr>
          <a:xfrm>
            <a:off y="3093357" x="685800"/>
            <a:ext cy="712499" cx="7772400"/>
          </a:xfrm>
          <a:prstGeom prst="rect">
            <a:avLst/>
          </a:prstGeom>
        </p:spPr>
        <p:txBody>
          <a:bodyPr bIns="91425" rIns="91425" lIns="91425" tIns="91425" anchor="ctr" anchorCtr="0"/>
          <a:lstStyle>
            <a:lvl1pPr marL="0">
              <a:spcBef>
                <a:spcPts val="0"/>
              </a:spcBef>
              <a:buClr>
                <a:schemeClr val="lt2"/>
              </a:buClr>
              <a:buNone/>
              <a:defRPr b="1">
                <a:solidFill>
                  <a:schemeClr val="lt2"/>
                </a:solidFill>
              </a:defRPr>
            </a:lvl1pPr>
            <a:lvl2pPr indent="190500" marL="0">
              <a:spcBef>
                <a:spcPts val="0"/>
              </a:spcBef>
              <a:buClr>
                <a:schemeClr val="lt2"/>
              </a:buClr>
              <a:buSzPct val="100000"/>
              <a:buNone/>
              <a:defRPr b="1" sz="3000">
                <a:solidFill>
                  <a:schemeClr val="lt2"/>
                </a:solidFill>
              </a:defRPr>
            </a:lvl2pPr>
            <a:lvl3pPr indent="190500" marL="0">
              <a:spcBef>
                <a:spcPts val="0"/>
              </a:spcBef>
              <a:buClr>
                <a:schemeClr val="lt2"/>
              </a:buClr>
              <a:buSzPct val="100000"/>
              <a:buNone/>
              <a:defRPr b="1" sz="3000">
                <a:solidFill>
                  <a:schemeClr val="lt2"/>
                </a:solidFill>
              </a:defRPr>
            </a:lvl3pPr>
            <a:lvl4pPr indent="190500" marL="0">
              <a:spcBef>
                <a:spcPts val="0"/>
              </a:spcBef>
              <a:buClr>
                <a:schemeClr val="lt2"/>
              </a:buClr>
              <a:buSzPct val="100000"/>
              <a:buNone/>
              <a:defRPr b="1" sz="3000">
                <a:solidFill>
                  <a:schemeClr val="lt2"/>
                </a:solidFill>
              </a:defRPr>
            </a:lvl4pPr>
            <a:lvl5pPr indent="190500" marL="0">
              <a:spcBef>
                <a:spcPts val="0"/>
              </a:spcBef>
              <a:buClr>
                <a:schemeClr val="lt2"/>
              </a:buClr>
              <a:buSzPct val="100000"/>
              <a:buNone/>
              <a:defRPr b="1" sz="3000">
                <a:solidFill>
                  <a:schemeClr val="lt2"/>
                </a:solidFill>
              </a:defRPr>
            </a:lvl5pPr>
            <a:lvl6pPr indent="190500" marL="0">
              <a:spcBef>
                <a:spcPts val="0"/>
              </a:spcBef>
              <a:buClr>
                <a:schemeClr val="lt2"/>
              </a:buClr>
              <a:buSzPct val="100000"/>
              <a:buNone/>
              <a:defRPr b="1" sz="3000">
                <a:solidFill>
                  <a:schemeClr val="lt2"/>
                </a:solidFill>
              </a:defRPr>
            </a:lvl6pPr>
            <a:lvl7pPr indent="190500" marL="0">
              <a:spcBef>
                <a:spcPts val="0"/>
              </a:spcBef>
              <a:buClr>
                <a:schemeClr val="lt2"/>
              </a:buClr>
              <a:buSzPct val="100000"/>
              <a:buNone/>
              <a:defRPr b="1" sz="3000">
                <a:solidFill>
                  <a:schemeClr val="lt2"/>
                </a:solidFill>
              </a:defRPr>
            </a:lvl7pPr>
            <a:lvl8pPr indent="190500" marL="0">
              <a:spcBef>
                <a:spcPts val="0"/>
              </a:spcBef>
              <a:buClr>
                <a:schemeClr val="lt2"/>
              </a:buClr>
              <a:buSzPct val="100000"/>
              <a:buNone/>
              <a:defRPr b="1" sz="3000">
                <a:solidFill>
                  <a:schemeClr val="lt2"/>
                </a:solidFill>
              </a:defRPr>
            </a:lvl8pPr>
            <a:lvl9pPr indent="190500" marL="0">
              <a:spcBef>
                <a:spcPts val="0"/>
              </a:spcBef>
              <a:buClr>
                <a:schemeClr val="lt2"/>
              </a:buClr>
              <a:buSzPct val="100000"/>
              <a:buNone/>
              <a:defRPr b="1" sz="3000">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y="0" x="0"/>
          <a:ext cy="0" cx="0"/>
          <a:chOff y="0" x="0"/>
          <a:chExt cy="0" cx="0"/>
        </a:xfrm>
      </p:grpSpPr>
      <p:sp>
        <p:nvSpPr>
          <p:cNvPr id="12" name="Shape 12"/>
          <p:cNvSpPr/>
          <p:nvPr/>
        </p:nvSpPr>
        <p:spPr>
          <a:xfrm>
            <a:off y="205977" x="0"/>
            <a:ext cy="1165500" cx="8686800"/>
          </a:xfrm>
          <a:prstGeom prst="rect">
            <a:avLst/>
          </a:prstGeom>
          <a:solidFill>
            <a:schemeClr val="dk2"/>
          </a:solidFill>
          <a:ln>
            <a:noFill/>
          </a:ln>
        </p:spPr>
        <p:txBody>
          <a:bodyPr bIns="45700" rIns="91425" lIns="91425" tIns="45700" anchor="ctr" anchorCtr="0">
            <a:noAutofit/>
          </a:bodyPr>
          <a:lstStyle/>
          <a:p/>
        </p:txBody>
      </p:sp>
      <p:sp>
        <p:nvSpPr>
          <p:cNvPr id="13" name="Shape 13"/>
          <p:cNvSpPr txBox="1"/>
          <p:nvPr>
            <p:ph type="title"/>
          </p:nvPr>
        </p:nvSpPr>
        <p:spPr>
          <a:xfrm>
            <a:off y="205977" x="457200"/>
            <a:ext cy="1141499"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4" name="Shape 14"/>
          <p:cNvSpPr txBox="1"/>
          <p:nvPr>
            <p:ph idx="1" type="body"/>
          </p:nvPr>
        </p:nvSpPr>
        <p:spPr>
          <a:xfrm>
            <a:off y="1460499" x="457200"/>
            <a:ext cy="3465299" cx="8229600"/>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5" name="Shape 15"/>
        <p:cNvGrpSpPr/>
        <p:nvPr/>
      </p:nvGrpSpPr>
      <p:grpSpPr>
        <a:xfrm>
          <a:off y="0" x="0"/>
          <a:ext cy="0" cx="0"/>
          <a:chOff y="0" x="0"/>
          <a:chExt cy="0" cx="0"/>
        </a:xfrm>
      </p:grpSpPr>
      <p:sp>
        <p:nvSpPr>
          <p:cNvPr id="16" name="Shape 16"/>
          <p:cNvSpPr/>
          <p:nvPr/>
        </p:nvSpPr>
        <p:spPr>
          <a:xfrm>
            <a:off y="205977" x="0"/>
            <a:ext cy="1165500" cx="8686800"/>
          </a:xfrm>
          <a:prstGeom prst="rect">
            <a:avLst/>
          </a:prstGeom>
          <a:solidFill>
            <a:schemeClr val="dk2"/>
          </a:solidFill>
          <a:ln>
            <a:noFill/>
          </a:ln>
        </p:spPr>
        <p:txBody>
          <a:bodyPr bIns="45700" rIns="91425" lIns="91425" tIns="45700" anchor="ctr" anchorCtr="0">
            <a:noAutofit/>
          </a:bodyPr>
          <a:lstStyle/>
          <a:p/>
        </p:txBody>
      </p:sp>
      <p:sp>
        <p:nvSpPr>
          <p:cNvPr id="17" name="Shape 17"/>
          <p:cNvSpPr txBox="1"/>
          <p:nvPr>
            <p:ph type="title"/>
          </p:nvPr>
        </p:nvSpPr>
        <p:spPr>
          <a:xfrm>
            <a:off y="205977" x="457200"/>
            <a:ext cy="1141499"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8" name="Shape 18"/>
          <p:cNvSpPr txBox="1"/>
          <p:nvPr>
            <p:ph idx="1" type="body"/>
          </p:nvPr>
        </p:nvSpPr>
        <p:spPr>
          <a:xfrm>
            <a:off y="1460499" x="457200"/>
            <a:ext cy="3465299" cx="4030200"/>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9" name="Shape 19"/>
          <p:cNvSpPr txBox="1"/>
          <p:nvPr>
            <p:ph idx="2" type="body"/>
          </p:nvPr>
        </p:nvSpPr>
        <p:spPr>
          <a:xfrm>
            <a:off y="1461908" x="4656667"/>
            <a:ext cy="3465299" cx="4030200"/>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0" name="Shape 20"/>
        <p:cNvGrpSpPr/>
        <p:nvPr/>
      </p:nvGrpSpPr>
      <p:grpSpPr>
        <a:xfrm>
          <a:off y="0" x="0"/>
          <a:ext cy="0" cx="0"/>
          <a:chOff y="0" x="0"/>
          <a:chExt cy="0" cx="0"/>
        </a:xfrm>
      </p:grpSpPr>
      <p:sp>
        <p:nvSpPr>
          <p:cNvPr id="21" name="Shape 21"/>
          <p:cNvSpPr/>
          <p:nvPr/>
        </p:nvSpPr>
        <p:spPr>
          <a:xfrm>
            <a:off y="205977" x="0"/>
            <a:ext cy="1165500" cx="8686800"/>
          </a:xfrm>
          <a:prstGeom prst="rect">
            <a:avLst/>
          </a:prstGeom>
          <a:solidFill>
            <a:schemeClr val="dk2"/>
          </a:solidFill>
          <a:ln>
            <a:noFill/>
          </a:ln>
        </p:spPr>
        <p:txBody>
          <a:bodyPr bIns="45700" rIns="91425" lIns="91425" tIns="45700" anchor="ctr" anchorCtr="0">
            <a:noAutofit/>
          </a:bodyPr>
          <a:lstStyle/>
          <a:p/>
        </p:txBody>
      </p:sp>
      <p:sp>
        <p:nvSpPr>
          <p:cNvPr id="22" name="Shape 22"/>
          <p:cNvSpPr txBox="1"/>
          <p:nvPr>
            <p:ph type="title"/>
          </p:nvPr>
        </p:nvSpPr>
        <p:spPr>
          <a:xfrm>
            <a:off y="205977" x="457200"/>
            <a:ext cy="1141499"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3" name="Shape 23"/>
        <p:cNvGrpSpPr/>
        <p:nvPr/>
      </p:nvGrpSpPr>
      <p:grpSpPr>
        <a:xfrm>
          <a:off y="0" x="0"/>
          <a:ext cy="0" cx="0"/>
          <a:chOff y="0" x="0"/>
          <a:chExt cy="0" cx="0"/>
        </a:xfrm>
      </p:grpSpPr>
      <p:sp>
        <p:nvSpPr>
          <p:cNvPr id="24" name="Shape 24"/>
          <p:cNvSpPr/>
          <p:nvPr/>
        </p:nvSpPr>
        <p:spPr>
          <a:xfrm>
            <a:off y="4406309" x="0"/>
            <a:ext cy="519599" cx="8686800"/>
          </a:xfrm>
          <a:prstGeom prst="rect">
            <a:avLst/>
          </a:prstGeom>
          <a:solidFill>
            <a:schemeClr val="dk2"/>
          </a:solidFill>
          <a:ln>
            <a:noFill/>
          </a:ln>
        </p:spPr>
        <p:txBody>
          <a:bodyPr bIns="45700" rIns="91425" lIns="91425" tIns="45700" anchor="ctr" anchorCtr="0">
            <a:noAutofit/>
          </a:bodyPr>
          <a:lstStyle/>
          <a:p/>
        </p:txBody>
      </p:sp>
      <p:sp>
        <p:nvSpPr>
          <p:cNvPr id="25" name="Shape 25"/>
          <p:cNvSpPr txBox="1"/>
          <p:nvPr>
            <p:ph idx="1" type="body"/>
          </p:nvPr>
        </p:nvSpPr>
        <p:spPr>
          <a:xfrm>
            <a:off y="4406309" x="457200"/>
            <a:ext cy="519599" cx="8229600"/>
          </a:xfrm>
          <a:prstGeom prst="rect">
            <a:avLst/>
          </a:prstGeom>
        </p:spPr>
        <p:txBody>
          <a:bodyPr bIns="91425" rIns="91425" lIns="91425" tIns="91425" anchor="ctr" anchorCtr="0"/>
          <a:lstStyle>
            <a:lvl1pPr indent="152400">
              <a:spcBef>
                <a:spcPts val="0"/>
              </a:spcBef>
              <a:buClr>
                <a:schemeClr val="lt1"/>
              </a:buClr>
              <a:buSzPct val="100000"/>
              <a:buNone/>
              <a:defRPr b="1" sz="2400">
                <a:solidFill>
                  <a:schemeClr val="lt1"/>
                </a:solidFill>
              </a:defRPr>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6" name="Shape 26"/>
        <p:cNvGrpSpPr/>
        <p:nvPr/>
      </p:nvGrpSpPr>
      <p:grpSpPr>
        <a:xfrm>
          <a:off y="0" x="0"/>
          <a:ext cy="0" cx="0"/>
          <a:chOff y="0" x="0"/>
          <a:chExt cy="0" cx="0"/>
        </a:xfrm>
      </p:grpSpPr>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1.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7" x="457200"/>
            <a:ext cy="1141499" cx="8229600"/>
          </a:xfrm>
          <a:prstGeom prst="rect">
            <a:avLst/>
          </a:prstGeom>
        </p:spPr>
        <p:txBody>
          <a:bodyPr bIns="91425" rIns="91425" lIns="91425" tIns="91425" anchor="b" anchorCtr="0"/>
          <a:lstStyle>
            <a:lvl1pPr indent="304800" marL="0">
              <a:buClr>
                <a:schemeClr val="lt1"/>
              </a:buClr>
              <a:buSzPct val="100000"/>
              <a:buNone/>
              <a:defRPr b="1" sz="4800">
                <a:solidFill>
                  <a:schemeClr val="lt1"/>
                </a:solidFill>
              </a:defRPr>
            </a:lvl1pPr>
            <a:lvl2pPr indent="304800" marL="0">
              <a:buClr>
                <a:schemeClr val="lt1"/>
              </a:buClr>
              <a:buSzPct val="100000"/>
              <a:buNone/>
              <a:defRPr b="1" sz="4800">
                <a:solidFill>
                  <a:schemeClr val="lt1"/>
                </a:solidFill>
              </a:defRPr>
            </a:lvl2pPr>
            <a:lvl3pPr indent="304800" marL="0">
              <a:buClr>
                <a:schemeClr val="lt1"/>
              </a:buClr>
              <a:buSzPct val="100000"/>
              <a:buNone/>
              <a:defRPr b="1" sz="4800">
                <a:solidFill>
                  <a:schemeClr val="lt1"/>
                </a:solidFill>
              </a:defRPr>
            </a:lvl3pPr>
            <a:lvl4pPr indent="304800" marL="0">
              <a:buClr>
                <a:schemeClr val="lt1"/>
              </a:buClr>
              <a:buSzPct val="100000"/>
              <a:buNone/>
              <a:defRPr b="1" sz="4800">
                <a:solidFill>
                  <a:schemeClr val="lt1"/>
                </a:solidFill>
              </a:defRPr>
            </a:lvl4pPr>
            <a:lvl5pPr indent="304800" marL="0">
              <a:buClr>
                <a:schemeClr val="lt1"/>
              </a:buClr>
              <a:buSzPct val="100000"/>
              <a:buNone/>
              <a:defRPr b="1" sz="4800">
                <a:solidFill>
                  <a:schemeClr val="lt1"/>
                </a:solidFill>
              </a:defRPr>
            </a:lvl5pPr>
            <a:lvl6pPr indent="304800" marL="0">
              <a:buClr>
                <a:schemeClr val="lt1"/>
              </a:buClr>
              <a:buSzPct val="100000"/>
              <a:buNone/>
              <a:defRPr b="1" sz="4800">
                <a:solidFill>
                  <a:schemeClr val="lt1"/>
                </a:solidFill>
              </a:defRPr>
            </a:lvl6pPr>
            <a:lvl7pPr indent="304800" marL="0">
              <a:buClr>
                <a:schemeClr val="lt1"/>
              </a:buClr>
              <a:buSzPct val="100000"/>
              <a:buNone/>
              <a:defRPr b="1" sz="4800">
                <a:solidFill>
                  <a:schemeClr val="lt1"/>
                </a:solidFill>
              </a:defRPr>
            </a:lvl7pPr>
            <a:lvl8pPr indent="304800" marL="0">
              <a:buClr>
                <a:schemeClr val="lt1"/>
              </a:buClr>
              <a:buSzPct val="100000"/>
              <a:buNone/>
              <a:defRPr b="1" sz="4800">
                <a:solidFill>
                  <a:schemeClr val="lt1"/>
                </a:solidFill>
              </a:defRPr>
            </a:lvl8pPr>
            <a:lvl9pPr indent="304800" marL="0">
              <a:buClr>
                <a:schemeClr val="lt1"/>
              </a:buClr>
              <a:buSzPct val="100000"/>
              <a:buNone/>
              <a:defRPr b="1" sz="4800">
                <a:solidFill>
                  <a:schemeClr val="lt1"/>
                </a:solidFill>
              </a:defRPr>
            </a:lvl9pPr>
          </a:lstStyle>
          <a:p/>
        </p:txBody>
      </p:sp>
      <p:sp>
        <p:nvSpPr>
          <p:cNvPr id="6" name="Shape 6"/>
          <p:cNvSpPr txBox="1"/>
          <p:nvPr>
            <p:ph idx="1" type="body"/>
          </p:nvPr>
        </p:nvSpPr>
        <p:spPr>
          <a:xfrm>
            <a:off y="1460499" x="457200"/>
            <a:ext cy="3465299" cx="8229600"/>
          </a:xfrm>
          <a:prstGeom prst="rect">
            <a:avLst/>
          </a:prstGeom>
        </p:spPr>
        <p:txBody>
          <a:bodyPr bIns="91425" rIns="91425" lIns="91425" tIns="91425" anchor="t" anchorCtr="0"/>
          <a:lstStyle>
            <a:lvl1pPr indent="-152400" marL="342900">
              <a:spcBef>
                <a:spcPts val="600"/>
              </a:spcBef>
              <a:buClr>
                <a:schemeClr val="dk2"/>
              </a:buClr>
              <a:buSzPct val="100000"/>
              <a:defRPr sz="3000">
                <a:solidFill>
                  <a:schemeClr val="dk2"/>
                </a:solidFill>
              </a:defRPr>
            </a:lvl1pPr>
            <a:lvl2pPr indent="-133350" marL="742950">
              <a:spcBef>
                <a:spcPts val="480"/>
              </a:spcBef>
              <a:buClr>
                <a:schemeClr val="dk2"/>
              </a:buClr>
              <a:buSzPct val="100000"/>
              <a:defRPr sz="2400">
                <a:solidFill>
                  <a:schemeClr val="dk2"/>
                </a:solidFill>
              </a:defRPr>
            </a:lvl2pPr>
            <a:lvl3pPr indent="-76200" marL="1143000">
              <a:spcBef>
                <a:spcPts val="480"/>
              </a:spcBef>
              <a:buClr>
                <a:schemeClr val="dk2"/>
              </a:buClr>
              <a:buSzPct val="100000"/>
              <a:defRPr sz="2400">
                <a:solidFill>
                  <a:schemeClr val="dk2"/>
                </a:solidFill>
              </a:defRPr>
            </a:lvl3pPr>
            <a:lvl4pPr indent="-114300" marL="1600200">
              <a:spcBef>
                <a:spcPts val="360"/>
              </a:spcBef>
              <a:buClr>
                <a:schemeClr val="dk2"/>
              </a:buClr>
              <a:buSzPct val="100000"/>
              <a:defRPr sz="1800">
                <a:solidFill>
                  <a:schemeClr val="dk2"/>
                </a:solidFill>
              </a:defRPr>
            </a:lvl4pPr>
            <a:lvl5pPr indent="-114300" marL="2057400">
              <a:spcBef>
                <a:spcPts val="360"/>
              </a:spcBef>
              <a:buClr>
                <a:schemeClr val="dk2"/>
              </a:buClr>
              <a:buSzPct val="100000"/>
              <a:defRPr sz="1800">
                <a:solidFill>
                  <a:schemeClr val="dk2"/>
                </a:solidFill>
              </a:defRPr>
            </a:lvl5pPr>
            <a:lvl6pPr indent="-114300" marL="2514600">
              <a:spcBef>
                <a:spcPts val="360"/>
              </a:spcBef>
              <a:buClr>
                <a:schemeClr val="dk2"/>
              </a:buClr>
              <a:buSzPct val="100000"/>
              <a:defRPr sz="1800">
                <a:solidFill>
                  <a:schemeClr val="dk2"/>
                </a:solidFill>
              </a:defRPr>
            </a:lvl6pPr>
            <a:lvl7pPr indent="-114300" marL="2971800">
              <a:spcBef>
                <a:spcPts val="360"/>
              </a:spcBef>
              <a:buClr>
                <a:schemeClr val="dk2"/>
              </a:buClr>
              <a:buSzPct val="100000"/>
              <a:defRPr sz="1800">
                <a:solidFill>
                  <a:schemeClr val="dk2"/>
                </a:solidFill>
              </a:defRPr>
            </a:lvl7pPr>
            <a:lvl8pPr indent="-114300" marL="3429000">
              <a:spcBef>
                <a:spcPts val="360"/>
              </a:spcBef>
              <a:buClr>
                <a:schemeClr val="dk2"/>
              </a:buClr>
              <a:buSzPct val="100000"/>
              <a:defRPr sz="1800">
                <a:solidFill>
                  <a:schemeClr val="dk2"/>
                </a:solidFill>
              </a:defRPr>
            </a:lvl8pPr>
            <a:lvl9pPr indent="-114300" marL="3886200">
              <a:spcBef>
                <a:spcPts val="360"/>
              </a:spcBef>
              <a:buClr>
                <a:schemeClr val="dk2"/>
              </a:buClr>
              <a:buSzPct val="100000"/>
              <a:defRPr sz="1800">
                <a:solidFill>
                  <a:schemeClr val="dk2"/>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http://framecad.com/getmedia/3473d1ea-a6b3-41b9-b21a-34c737699f30/FCAD_FIAC-flyer-2013_LR.aspx/" Type="http://schemas.openxmlformats.org/officeDocument/2006/relationships/hyperlink" TargetMode="External" Id="rId4"/><Relationship Target="http://framecad.com/en/products-services/construction/manufacturing-systems/mobile-factory/ " Type="http://schemas.openxmlformats.org/officeDocument/2006/relationships/hyperlink" TargetMode="External"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https://www.youtube.com/watch?v=yMx2A4lsL6Y" Type="http://schemas.openxmlformats.org/officeDocument/2006/relationships/hyperlink" TargetMode="External" Id="rId4"/><Relationship Target="https://www.youtube.com/watch?feature=player_detailpage&amp;v=0r_PC81De9M" Type="http://schemas.openxmlformats.org/officeDocument/2006/relationships/hyperlink" TargetMode="External" Id="rId3"/><Relationship Target="https://www.youtube.com/watch?v=Od7Etg13ezQ" Type="http://schemas.openxmlformats.org/officeDocument/2006/relationships/hyperlink" TargetMode="External" Id="rId6"/><Relationship Target="https://www.youtube.com/watch?v=bHtMNFZLMWE" Type="http://schemas.openxmlformats.org/officeDocument/2006/relationships/hyperlink" TargetMode="External" Id="rId5"/></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http://www.youtube.com/watch?v=HhSY4mAK1iE" Type="http://schemas.openxmlformats.org/officeDocument/2006/relationships/hyperlink" TargetMode="External" Id="rId4"/><Relationship Target="http://www.youtube.com/watch?v=bZeJzUq4zRM" Type="http://schemas.openxmlformats.org/officeDocument/2006/relationships/hyperlink" TargetMode="External"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 Target="http://www.youtube.com/watch?v=917GEHdFfN0" Type="http://schemas.openxmlformats.org/officeDocument/2006/relationships/hyperlink" TargetMode="External" Id="rId4"/><Relationship Target="http://www.youtube.com/watch?v=qjZkALwk3Qg" Type="http://schemas.openxmlformats.org/officeDocument/2006/relationships/hyperlink" TargetMode="External" Id="rId3"/><Relationship Target="http://www.bing.com/videos/watch/video/robot-snake-could-be-new-life-saving-tool-for-collapsed-buildings/2qibdb73k" Type="http://schemas.openxmlformats.org/officeDocument/2006/relationships/hyperlink" TargetMode="External" Id="rId5"/></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6.xml" Type="http://schemas.openxmlformats.org/officeDocument/2006/relationships/slideLayout" Id="rId1"/><Relationship Target="../media/image02.pn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6.xml" Type="http://schemas.openxmlformats.org/officeDocument/2006/relationships/slideLayout" Id="rId1"/><Relationship Target="../media/image00.pn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6.xml" Type="http://schemas.openxmlformats.org/officeDocument/2006/relationships/slideLayout" Id="rId1"/><Relationship Target="../media/image10.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6.xml" Type="http://schemas.openxmlformats.org/officeDocument/2006/relationships/slideLayout" Id="rId1"/><Relationship Target="../media/image06.png"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 Target="../media/image09.png"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 Target="../media/image01.pn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 Target="../media/image04.pn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 Target="../media/image05.pn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 Target="../media/image03.pn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2.xml" Type="http://schemas.openxmlformats.org/officeDocument/2006/relationships/slideLayout" Id="rId1"/></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 Target="../media/image11.pn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 Target="../media/image12.pn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http://vimeo.com/27268083" Type="http://schemas.openxmlformats.org/officeDocument/2006/relationships/hyperlink" TargetMode="External"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 name="Shape 27"/>
        <p:cNvGrpSpPr/>
        <p:nvPr/>
      </p:nvGrpSpPr>
      <p:grpSpPr>
        <a:xfrm>
          <a:off y="0" x="0"/>
          <a:ext cy="0" cx="0"/>
          <a:chOff y="0" x="0"/>
          <a:chExt cy="0" cx="0"/>
        </a:xfrm>
      </p:grpSpPr>
      <p:sp>
        <p:nvSpPr>
          <p:cNvPr id="28" name="Shape 28"/>
          <p:cNvSpPr txBox="1"/>
          <p:nvPr>
            <p:ph type="ctrTitle"/>
          </p:nvPr>
        </p:nvSpPr>
        <p:spPr>
          <a:xfrm>
            <a:off y="1300757" x="685800"/>
            <a:ext cy="1684199" cx="7772400"/>
          </a:xfrm>
          <a:prstGeom prst="rect">
            <a:avLst/>
          </a:prstGeom>
        </p:spPr>
        <p:txBody>
          <a:bodyPr bIns="91425" rIns="91425" lIns="91425" tIns="91425" anchor="b" anchorCtr="0">
            <a:noAutofit/>
          </a:bodyPr>
          <a:lstStyle/>
          <a:p>
            <a:pPr>
              <a:buNone/>
            </a:pPr>
            <a:r>
              <a:rPr lang="en"/>
              <a:t>Field Robotics</a:t>
            </a:r>
          </a:p>
        </p:txBody>
      </p:sp>
      <p:sp>
        <p:nvSpPr>
          <p:cNvPr id="29" name="Shape 29"/>
          <p:cNvSpPr txBox="1"/>
          <p:nvPr>
            <p:ph idx="1" type="subTitle"/>
          </p:nvPr>
        </p:nvSpPr>
        <p:spPr>
          <a:xfrm>
            <a:off y="3093357" x="685800"/>
            <a:ext cy="712499" cx="7772400"/>
          </a:xfrm>
          <a:prstGeom prst="rect">
            <a:avLst/>
          </a:prstGeom>
        </p:spPr>
        <p:txBody>
          <a:bodyPr bIns="91425" rIns="91425" lIns="91425" tIns="91425" anchor="ctr" anchorCtr="0">
            <a:noAutofit/>
          </a:bodyPr>
          <a:lstStyle/>
          <a:p>
            <a:pPr>
              <a:buNone/>
            </a:pPr>
            <a:r>
              <a:rPr lang="en"/>
              <a:t>Athanasios Athanason, Jon Hager</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y="0" x="0"/>
          <a:ext cy="0" cx="0"/>
          <a:chOff y="0" x="0"/>
          <a:chExt cy="0" cx="0"/>
        </a:xfrm>
      </p:grpSpPr>
      <p:sp>
        <p:nvSpPr>
          <p:cNvPr id="82" name="Shape 82"/>
          <p:cNvSpPr txBox="1"/>
          <p:nvPr>
            <p:ph type="title"/>
          </p:nvPr>
        </p:nvSpPr>
        <p:spPr>
          <a:xfrm>
            <a:off y="205977" x="457200"/>
            <a:ext cy="1141499" cx="8229600"/>
          </a:xfrm>
          <a:prstGeom prst="rect">
            <a:avLst/>
          </a:prstGeom>
        </p:spPr>
        <p:txBody>
          <a:bodyPr bIns="91425" rIns="91425" lIns="91425" tIns="91425" anchor="ctr" anchorCtr="0">
            <a:noAutofit/>
          </a:bodyPr>
          <a:lstStyle/>
          <a:p>
            <a:pPr rtl="0" lvl="0">
              <a:buNone/>
            </a:pPr>
            <a:r>
              <a:rPr sz="3600" lang="en"/>
              <a:t>Fitting Robotics in the Phases</a:t>
            </a:r>
          </a:p>
        </p:txBody>
      </p:sp>
      <p:sp>
        <p:nvSpPr>
          <p:cNvPr id="83" name="Shape 83"/>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17500" marL="457200">
              <a:buClr>
                <a:schemeClr val="dk2"/>
              </a:buClr>
              <a:buSzPct val="166666"/>
              <a:buFont typeface="Arial"/>
              <a:buChar char="•"/>
            </a:pPr>
            <a:r>
              <a:rPr sz="1400" lang="en"/>
              <a:t>Automation of processes can occur in all six phases of a construction project but we will focus on the final three because we are interested in physical automation ( Robotics). </a:t>
            </a:r>
          </a:p>
          <a:p>
            <a:pPr rtl="0" lvl="0">
              <a:buNone/>
            </a:pPr>
            <a:r>
              <a:rPr sz="1600" lang="en"/>
              <a:t>PHASE 3: As research progressed large japanese construction companies began to use “on-site factories for high rise construction.” </a:t>
            </a:r>
          </a:p>
          <a:p>
            <a:pPr rtl="0" lvl="0">
              <a:buNone/>
            </a:pPr>
            <a:r>
              <a:rPr sz="1600" lang="en"/>
              <a:t>	Provides:</a:t>
            </a:r>
          </a:p>
          <a:p>
            <a:pPr rtl="0" lvl="0" indent="-330200" marL="1371600">
              <a:buClr>
                <a:schemeClr val="dk2"/>
              </a:buClr>
              <a:buSzPct val="100000"/>
              <a:buFont typeface="Arial"/>
              <a:buAutoNum type="arabicPeriod"/>
            </a:pPr>
            <a:r>
              <a:rPr sz="1600" lang="en"/>
              <a:t>Just-in-time delivery of components.</a:t>
            </a:r>
          </a:p>
          <a:p>
            <a:pPr rtl="0" lvl="0" indent="-330200" marL="1371600">
              <a:buClr>
                <a:schemeClr val="dk2"/>
              </a:buClr>
              <a:buSzPct val="100000"/>
              <a:buFont typeface="Arial"/>
              <a:buAutoNum type="arabicPeriod"/>
            </a:pPr>
            <a:r>
              <a:rPr sz="1600" lang="en"/>
              <a:t>Automated part tracking and materials handling</a:t>
            </a:r>
          </a:p>
          <a:p>
            <a:pPr rtl="0" lvl="0" indent="-330200" marL="1371600">
              <a:buClr>
                <a:schemeClr val="dk2"/>
              </a:buClr>
              <a:buSzPct val="100000"/>
              <a:buFont typeface="Arial"/>
              <a:buAutoNum type="arabicPeriod"/>
            </a:pPr>
            <a:r>
              <a:rPr sz="1600" lang="en"/>
              <a:t>Robotic connection and assembly of parts</a:t>
            </a:r>
          </a:p>
          <a:p>
            <a:pPr rtl="0" lvl="0" indent="-330200" marL="1371600">
              <a:buClr>
                <a:schemeClr val="dk2"/>
              </a:buClr>
              <a:buSzPct val="100000"/>
              <a:buFont typeface="Arial"/>
              <a:buAutoNum type="arabicPeriod"/>
            </a:pPr>
            <a:r>
              <a:rPr sz="1600" lang="en"/>
              <a:t>Centralized control in enclosed environment</a:t>
            </a:r>
          </a:p>
          <a:p>
            <a:pPr rtl="0" lvl="0" indent="-330200" marL="1371600">
              <a:buClr>
                <a:schemeClr val="dk2"/>
              </a:buClr>
              <a:buSzPct val="100000"/>
              <a:buFont typeface="Arial"/>
              <a:buAutoNum type="arabicPeriod"/>
            </a:pPr>
            <a:r>
              <a:rPr sz="1600" lang="en"/>
              <a:t>Better work environment (weather invariant)</a:t>
            </a:r>
          </a:p>
          <a:p>
            <a:pPr rtl="0" lvl="0" indent="-330200" marL="1371600">
              <a:buClr>
                <a:schemeClr val="dk2"/>
              </a:buClr>
              <a:buSzPct val="100000"/>
              <a:buFont typeface="Arial"/>
              <a:buAutoNum type="arabicPeriod"/>
            </a:pPr>
            <a:r>
              <a:rPr sz="1600" lang="en"/>
              <a:t>Reduced project completion time</a:t>
            </a:r>
          </a:p>
          <a:p>
            <a:pPr rtl="0" lvl="0" indent="-330200" marL="1371600">
              <a:buClr>
                <a:schemeClr val="dk2"/>
              </a:buClr>
              <a:buSzPct val="100000"/>
              <a:buFont typeface="Arial"/>
              <a:buAutoNum type="arabicPeriod"/>
            </a:pPr>
            <a:r>
              <a:rPr sz="1600" lang="en"/>
              <a:t>Improved productivity and quality			</a:t>
            </a:r>
            <a:r>
              <a:rPr u="sng" sz="1800" lang="en">
                <a:solidFill>
                  <a:schemeClr val="hlink"/>
                </a:solidFill>
                <a:hlinkClick r:id="rId3"/>
              </a:rPr>
              <a:t>Onsite Factory</a:t>
            </a:r>
            <a:r>
              <a:rPr sz="1600" lang="en"/>
              <a:t>  </a:t>
            </a:r>
            <a:r>
              <a:rPr u="sng" sz="1800" lang="en">
                <a:solidFill>
                  <a:schemeClr val="hlink"/>
                </a:solidFill>
                <a:hlinkClick r:id="rId4"/>
              </a:rPr>
              <a:t>info</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y="0" x="0"/>
          <a:ext cy="0" cx="0"/>
          <a:chOff y="0" x="0"/>
          <a:chExt cy="0" cx="0"/>
        </a:xfrm>
      </p:grpSpPr>
      <p:sp>
        <p:nvSpPr>
          <p:cNvPr id="88" name="Shape 88"/>
          <p:cNvSpPr txBox="1"/>
          <p:nvPr>
            <p:ph type="title"/>
          </p:nvPr>
        </p:nvSpPr>
        <p:spPr>
          <a:xfrm>
            <a:off y="205977" x="457200"/>
            <a:ext cy="1141499" cx="8229600"/>
          </a:xfrm>
          <a:prstGeom prst="rect">
            <a:avLst/>
          </a:prstGeom>
        </p:spPr>
        <p:txBody>
          <a:bodyPr bIns="91425" rIns="91425" lIns="91425" tIns="91425" anchor="ctr" anchorCtr="0">
            <a:noAutofit/>
          </a:bodyPr>
          <a:lstStyle/>
          <a:p>
            <a:pPr rtl="0" lvl="0">
              <a:buNone/>
            </a:pPr>
            <a:r>
              <a:rPr sz="3600" lang="en"/>
              <a:t>Examples of Construction Robots</a:t>
            </a:r>
          </a:p>
        </p:txBody>
      </p:sp>
      <p:sp>
        <p:nvSpPr>
          <p:cNvPr id="89" name="Shape 89"/>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42900" marL="457200">
              <a:buClr>
                <a:schemeClr val="dk2"/>
              </a:buClr>
              <a:buSzPct val="166666"/>
              <a:buFont typeface="Arial"/>
              <a:buChar char="•"/>
            </a:pPr>
            <a:r>
              <a:rPr u="sng" sz="1800" lang="en">
                <a:solidFill>
                  <a:schemeClr val="hlink"/>
                </a:solidFill>
                <a:hlinkClick r:id="rId3"/>
              </a:rPr>
              <a:t>Concrete Placement and Finishing Robot</a:t>
            </a:r>
          </a:p>
          <a:p>
            <a:pPr rtl="0" lvl="0" indent="-342900" marL="457200">
              <a:buClr>
                <a:schemeClr val="dk2"/>
              </a:buClr>
              <a:buSzPct val="166666"/>
              <a:buFont typeface="Arial"/>
              <a:buChar char="•"/>
            </a:pPr>
            <a:r>
              <a:rPr u="sng" sz="1800" lang="en">
                <a:solidFill>
                  <a:schemeClr val="hlink"/>
                </a:solidFill>
                <a:hlinkClick r:id="rId4"/>
              </a:rPr>
              <a:t>SAM Brick laying Robot</a:t>
            </a:r>
          </a:p>
          <a:p>
            <a:pPr rtl="0" lvl="0" indent="-342900" marL="457200">
              <a:buClr>
                <a:schemeClr val="dk2"/>
              </a:buClr>
              <a:buSzPct val="166666"/>
              <a:buFont typeface="Arial"/>
              <a:buChar char="•"/>
            </a:pPr>
            <a:r>
              <a:rPr u="sng" sz="1800" lang="en">
                <a:solidFill>
                  <a:schemeClr val="hlink"/>
                </a:solidFill>
                <a:hlinkClick r:id="rId5"/>
              </a:rPr>
              <a:t>FrontRunner Autonomous Hauling </a:t>
            </a:r>
          </a:p>
          <a:p>
            <a:pPr rtl="0" lvl="0" indent="-342900" marL="457200">
              <a:buClr>
                <a:schemeClr val="dk2"/>
              </a:buClr>
              <a:buSzPct val="166666"/>
              <a:buFont typeface="Arial"/>
              <a:buChar char="•"/>
            </a:pPr>
            <a:r>
              <a:rPr u="sng" sz="1800" lang="en">
                <a:solidFill>
                  <a:schemeClr val="hlink"/>
                </a:solidFill>
                <a:hlinkClick r:id="rId6"/>
              </a:rPr>
              <a:t>Autonomous Ripping Dozer</a:t>
            </a:r>
          </a:p>
          <a:p>
            <a:r>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y="0" x="0"/>
          <a:ext cy="0" cx="0"/>
          <a:chOff y="0" x="0"/>
          <a:chExt cy="0" cx="0"/>
        </a:xfrm>
      </p:grpSpPr>
      <p:sp>
        <p:nvSpPr>
          <p:cNvPr id="94" name="Shape 94"/>
          <p:cNvSpPr txBox="1"/>
          <p:nvPr>
            <p:ph type="title"/>
          </p:nvPr>
        </p:nvSpPr>
        <p:spPr>
          <a:xfrm>
            <a:off y="205977" x="457200"/>
            <a:ext cy="1141499" cx="8229600"/>
          </a:xfrm>
          <a:prstGeom prst="rect">
            <a:avLst/>
          </a:prstGeom>
        </p:spPr>
        <p:txBody>
          <a:bodyPr bIns="91425" rIns="91425" lIns="91425" tIns="91425" anchor="ctr" anchorCtr="0">
            <a:noAutofit/>
          </a:bodyPr>
          <a:lstStyle/>
          <a:p>
            <a:pPr rtl="0" lvl="0">
              <a:buNone/>
            </a:pPr>
            <a:r>
              <a:rPr sz="3600" lang="en"/>
              <a:t>Maintenance Robotics</a:t>
            </a:r>
          </a:p>
        </p:txBody>
      </p:sp>
      <p:sp>
        <p:nvSpPr>
          <p:cNvPr id="95" name="Shape 95"/>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u="sng" lang="en">
                <a:solidFill>
                  <a:schemeClr val="hlink"/>
                </a:solidFill>
                <a:hlinkClick r:id="rId3"/>
              </a:rPr>
              <a:t>Sewer inspection Robot</a:t>
            </a:r>
          </a:p>
          <a:p>
            <a:pPr rtl="0" lvl="0" indent="-419100" marL="457200">
              <a:buClr>
                <a:schemeClr val="dk2"/>
              </a:buClr>
              <a:buSzPct val="166666"/>
              <a:buFont typeface="Arial"/>
              <a:buChar char="•"/>
            </a:pPr>
            <a:r>
              <a:rPr u="sng" lang="en">
                <a:solidFill>
                  <a:schemeClr val="hlink"/>
                </a:solidFill>
                <a:hlinkClick r:id="rId4"/>
              </a:rPr>
              <a:t>Spider Mite</a:t>
            </a:r>
          </a:p>
          <a:p>
            <a:r>
              <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y="0" x="0"/>
          <a:ext cy="0" cx="0"/>
          <a:chOff y="0" x="0"/>
          <a:chExt cy="0" cx="0"/>
        </a:xfrm>
      </p:grpSpPr>
      <p:sp>
        <p:nvSpPr>
          <p:cNvPr id="100" name="Shape 100"/>
          <p:cNvSpPr txBox="1"/>
          <p:nvPr>
            <p:ph type="title"/>
          </p:nvPr>
        </p:nvSpPr>
        <p:spPr>
          <a:xfrm>
            <a:off y="205977" x="457200"/>
            <a:ext cy="1141499" cx="8229600"/>
          </a:xfrm>
          <a:prstGeom prst="rect">
            <a:avLst/>
          </a:prstGeom>
        </p:spPr>
        <p:txBody>
          <a:bodyPr bIns="91425" rIns="91425" lIns="91425" tIns="91425" anchor="ctr" anchorCtr="0">
            <a:noAutofit/>
          </a:bodyPr>
          <a:lstStyle/>
          <a:p>
            <a:pPr>
              <a:buNone/>
            </a:pPr>
            <a:r>
              <a:rPr sz="3600" lang="en"/>
              <a:t>Decommissioning Robotics</a:t>
            </a:r>
          </a:p>
        </p:txBody>
      </p:sp>
      <p:sp>
        <p:nvSpPr>
          <p:cNvPr id="101" name="Shape 101"/>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81000" marL="457200">
              <a:buClr>
                <a:schemeClr val="dk2"/>
              </a:buClr>
              <a:buSzPct val="166666"/>
              <a:buFont typeface="Arial"/>
              <a:buChar char="•"/>
            </a:pPr>
            <a:r>
              <a:rPr u="sng" sz="2400" lang="en">
                <a:solidFill>
                  <a:schemeClr val="hlink"/>
                </a:solidFill>
                <a:hlinkClick r:id="rId3"/>
              </a:rPr>
              <a:t>Kaputt.r </a:t>
            </a:r>
          </a:p>
          <a:p>
            <a:pPr rtl="0" lvl="0" indent="-381000" marL="457200">
              <a:buClr>
                <a:schemeClr val="dk2"/>
              </a:buClr>
              <a:buSzPct val="166666"/>
              <a:buFont typeface="Arial"/>
              <a:buChar char="•"/>
            </a:pPr>
            <a:r>
              <a:rPr u="sng" sz="2400" lang="en">
                <a:solidFill>
                  <a:schemeClr val="hlink"/>
                </a:solidFill>
                <a:hlinkClick r:id="rId4"/>
              </a:rPr>
              <a:t>Avant Robots Teleoperated</a:t>
            </a:r>
          </a:p>
          <a:p>
            <a:pPr lvl="0" indent="-381000" marL="457200">
              <a:buClr>
                <a:schemeClr val="dk2"/>
              </a:buClr>
              <a:buSzPct val="166666"/>
              <a:buFont typeface="Arial"/>
              <a:buChar char="•"/>
            </a:pPr>
            <a:r>
              <a:rPr u="sng" sz="2400" lang="en">
                <a:solidFill>
                  <a:schemeClr val="hlink"/>
                </a:solidFill>
                <a:hlinkClick r:id="rId5"/>
              </a:rPr>
              <a:t>Robotic Snake for collapsed buildings</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y="0" x="0"/>
          <a:ext cy="0" cx="0"/>
          <a:chOff y="0" x="0"/>
          <a:chExt cy="0" cx="0"/>
        </a:xfrm>
      </p:grpSpPr>
      <p:sp>
        <p:nvSpPr>
          <p:cNvPr id="106" name="Shape 106"/>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Robotics in Agriculture</a:t>
            </a:r>
          </a:p>
        </p:txBody>
      </p:sp>
      <p:sp>
        <p:nvSpPr>
          <p:cNvPr id="107" name="Shape 107"/>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42900" marL="457200">
              <a:buClr>
                <a:schemeClr val="dk2"/>
              </a:buClr>
              <a:buSzPct val="99999"/>
              <a:buFont typeface="Arial"/>
              <a:buChar char="•"/>
            </a:pPr>
            <a:r>
              <a:rPr lang="en"/>
              <a:t>Forestry</a:t>
            </a:r>
          </a:p>
          <a:p>
            <a:pPr rtl="0" lvl="0" indent="-342900" marL="457200">
              <a:buClr>
                <a:schemeClr val="dk2"/>
              </a:buClr>
              <a:buSzPct val="99999"/>
              <a:buFont typeface="Arial"/>
              <a:buChar char="•"/>
            </a:pPr>
            <a:r>
              <a:rPr lang="en"/>
              <a:t>Broad Acre / Horticulture</a:t>
            </a:r>
          </a:p>
          <a:p>
            <a:pPr lvl="0" indent="-342900" marL="457200">
              <a:buClr>
                <a:schemeClr val="dk2"/>
              </a:buClr>
              <a:buSzPct val="99999"/>
              <a:buFont typeface="Arial"/>
              <a:buChar char="•"/>
            </a:pPr>
            <a:r>
              <a:rPr lang="en"/>
              <a:t>Livestock farming</a:t>
            </a:r>
            <a:r>
              <a:rPr sz="1800" lang="en"/>
              <a:t>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y="0" x="0"/>
          <a:ext cy="0" cx="0"/>
          <a:chOff y="0" x="0"/>
          <a:chExt cy="0" cx="0"/>
        </a:xfrm>
      </p:grpSpPr>
      <p:sp>
        <p:nvSpPr>
          <p:cNvPr id="112" name="Shape 112"/>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History of Forestry Robotics</a:t>
            </a:r>
          </a:p>
        </p:txBody>
      </p:sp>
      <p:pic>
        <p:nvPicPr>
          <p:cNvPr id="113" name="Shape 113"/>
          <p:cNvPicPr preferRelativeResize="0"/>
          <p:nvPr/>
        </p:nvPicPr>
        <p:blipFill rotWithShape="1">
          <a:blip r:embed="rId3"/>
          <a:srcRect t="31779" b="24130" r="24240" l="11409"/>
          <a:stretch/>
        </p:blipFill>
        <p:spPr>
          <a:xfrm>
            <a:off y="2583325" x="3244725"/>
            <a:ext cy="2286375" cx="5835173"/>
          </a:xfrm>
          <a:prstGeom prst="rect">
            <a:avLst/>
          </a:prstGeom>
        </p:spPr>
      </p:pic>
      <p:sp>
        <p:nvSpPr>
          <p:cNvPr id="114" name="Shape 114"/>
          <p:cNvSpPr txBox="1"/>
          <p:nvPr>
            <p:ph idx="1" type="body"/>
          </p:nvPr>
        </p:nvSpPr>
        <p:spPr>
          <a:xfrm>
            <a:off y="1460500" x="457200"/>
            <a:ext cy="3465299" cx="45420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Mechanization</a:t>
            </a:r>
          </a:p>
          <a:p>
            <a:pPr rtl="0" lvl="1" indent="-381000" marL="914400">
              <a:buClr>
                <a:schemeClr val="dk2"/>
              </a:buClr>
              <a:buSzPct val="80000"/>
              <a:buFont typeface="Courier New"/>
              <a:buChar char="o"/>
            </a:pPr>
            <a:r>
              <a:rPr lang="en"/>
              <a:t>New Zealand, 1960’s</a:t>
            </a:r>
          </a:p>
          <a:p>
            <a:pPr rtl="0" lvl="1" indent="-381000" marL="914400">
              <a:buClr>
                <a:schemeClr val="dk2"/>
              </a:buClr>
              <a:buSzPct val="80000"/>
              <a:buFont typeface="Courier New"/>
              <a:buChar char="o"/>
            </a:pPr>
            <a:r>
              <a:rPr lang="en"/>
              <a:t>Nordic countries, 1980’s</a:t>
            </a:r>
          </a:p>
          <a:p>
            <a:pPr rtl="0" lvl="0" indent="-419100" marL="457200">
              <a:buClr>
                <a:schemeClr val="dk2"/>
              </a:buClr>
              <a:buSzPct val="166666"/>
              <a:buFont typeface="Arial"/>
              <a:buChar char="•"/>
            </a:pPr>
            <a:r>
              <a:rPr lang="en"/>
              <a:t>Human  controlled, diesel, hydraulics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y="0" x="0"/>
          <a:ext cy="0" cx="0"/>
          <a:chOff y="0" x="0"/>
          <a:chExt cy="0" cx="0"/>
        </a:xfrm>
      </p:grpSpPr>
      <p:pic>
        <p:nvPicPr>
          <p:cNvPr id="119" name="Shape 119"/>
          <p:cNvPicPr preferRelativeResize="0"/>
          <p:nvPr/>
        </p:nvPicPr>
        <p:blipFill>
          <a:blip r:embed="rId3"/>
          <a:stretch>
            <a:fillRect/>
          </a:stretch>
        </p:blipFill>
        <p:spPr>
          <a:xfrm>
            <a:off y="113400" x="2996162"/>
            <a:ext cy="3863700" cx="3151674"/>
          </a:xfrm>
          <a:prstGeom prst="rect">
            <a:avLst/>
          </a:prstGeom>
        </p:spPr>
      </p:pic>
      <p:sp>
        <p:nvSpPr>
          <p:cNvPr id="120" name="Shape 120"/>
          <p:cNvSpPr txBox="1"/>
          <p:nvPr/>
        </p:nvSpPr>
        <p:spPr>
          <a:xfrm>
            <a:off y="4082400" x="2737337"/>
            <a:ext cy="599399" cx="3669299"/>
          </a:xfrm>
          <a:prstGeom prst="rect">
            <a:avLst/>
          </a:prstGeom>
        </p:spPr>
        <p:txBody>
          <a:bodyPr bIns="91425" rIns="91425" lIns="91425" tIns="91425" anchor="t" anchorCtr="0">
            <a:noAutofit/>
          </a:bodyPr>
          <a:lstStyle/>
          <a:p>
            <a:pPr algn="ctr">
              <a:buNone/>
            </a:pPr>
            <a:r>
              <a:rPr lang="en" i="1"/>
              <a:t>Skogsjan Cut-To-Length (CTL) Harvester</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y="0" x="0"/>
          <a:ext cy="0" cx="0"/>
          <a:chOff y="0" x="0"/>
          <a:chExt cy="0" cx="0"/>
        </a:xfrm>
      </p:grpSpPr>
      <p:pic>
        <p:nvPicPr>
          <p:cNvPr id="125" name="Shape 125"/>
          <p:cNvPicPr preferRelativeResize="0"/>
          <p:nvPr/>
        </p:nvPicPr>
        <p:blipFill>
          <a:blip r:embed="rId3"/>
          <a:stretch>
            <a:fillRect/>
          </a:stretch>
        </p:blipFill>
        <p:spPr>
          <a:xfrm>
            <a:off y="893099" x="2679400"/>
            <a:ext cy="2838899" cx="3785199"/>
          </a:xfrm>
          <a:prstGeom prst="rect">
            <a:avLst/>
          </a:prstGeom>
        </p:spPr>
      </p:pic>
      <p:sp>
        <p:nvSpPr>
          <p:cNvPr id="126" name="Shape 126"/>
          <p:cNvSpPr txBox="1"/>
          <p:nvPr/>
        </p:nvSpPr>
        <p:spPr>
          <a:xfrm>
            <a:off y="3813000" x="1410893"/>
            <a:ext cy="404700" cx="6322199"/>
          </a:xfrm>
          <a:prstGeom prst="rect">
            <a:avLst/>
          </a:prstGeom>
        </p:spPr>
        <p:txBody>
          <a:bodyPr bIns="91425" rIns="91425" lIns="91425" tIns="91425" anchor="t" anchorCtr="0">
            <a:noAutofit/>
          </a:bodyPr>
          <a:lstStyle/>
          <a:p>
            <a:pPr algn="ctr" rtl="0" lvl="0">
              <a:buNone/>
            </a:pPr>
            <a:r>
              <a:rPr lang="en" i="1">
                <a:solidFill>
                  <a:schemeClr val="dk1"/>
                </a:solidFill>
              </a:rPr>
              <a:t>Serco 7000 Series Loader</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y="0" x="0"/>
          <a:ext cy="0" cx="0"/>
          <a:chOff y="0" x="0"/>
          <a:chExt cy="0" cx="0"/>
        </a:xfrm>
      </p:grpSpPr>
      <p:pic>
        <p:nvPicPr>
          <p:cNvPr id="131" name="Shape 131"/>
          <p:cNvPicPr preferRelativeResize="0"/>
          <p:nvPr/>
        </p:nvPicPr>
        <p:blipFill>
          <a:blip r:embed="rId3"/>
          <a:stretch>
            <a:fillRect/>
          </a:stretch>
        </p:blipFill>
        <p:spPr>
          <a:xfrm>
            <a:off y="309374" x="2812837"/>
            <a:ext cy="3781125" cx="3518324"/>
          </a:xfrm>
          <a:prstGeom prst="rect">
            <a:avLst/>
          </a:prstGeom>
        </p:spPr>
      </p:pic>
      <p:sp>
        <p:nvSpPr>
          <p:cNvPr id="132" name="Shape 132"/>
          <p:cNvSpPr txBox="1"/>
          <p:nvPr/>
        </p:nvSpPr>
        <p:spPr>
          <a:xfrm>
            <a:off y="4090500" x="3519600"/>
            <a:ext cy="364500" cx="2104800"/>
          </a:xfrm>
          <a:prstGeom prst="rect">
            <a:avLst/>
          </a:prstGeom>
        </p:spPr>
        <p:txBody>
          <a:bodyPr bIns="91425" rIns="91425" lIns="91425" tIns="91425" anchor="t" anchorCtr="0">
            <a:noAutofit/>
          </a:bodyPr>
          <a:lstStyle/>
          <a:p>
            <a:pPr algn="ctr" rtl="0" lvl="0">
              <a:buNone/>
            </a:pPr>
            <a:r>
              <a:rPr sz="1200" lang="en" i="1">
                <a:solidFill>
                  <a:schemeClr val="dk1"/>
                </a:solidFill>
              </a:rPr>
              <a:t>10w PONSSE OYJ Forestry Forwarder</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y="0" x="0"/>
          <a:ext cy="0" cx="0"/>
          <a:chOff y="0" x="0"/>
          <a:chExt cy="0" cx="0"/>
        </a:xfrm>
      </p:grpSpPr>
      <p:sp>
        <p:nvSpPr>
          <p:cNvPr id="137" name="Shape 137"/>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Forestry - Potential Applications</a:t>
            </a:r>
          </a:p>
        </p:txBody>
      </p:sp>
      <p:sp>
        <p:nvSpPr>
          <p:cNvPr id="138" name="Shape 138"/>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Planting</a:t>
            </a:r>
          </a:p>
          <a:p>
            <a:pPr rtl="0" lvl="0" indent="-419100" marL="457200">
              <a:buClr>
                <a:schemeClr val="dk2"/>
              </a:buClr>
              <a:buSzPct val="166666"/>
              <a:buFont typeface="Arial"/>
              <a:buChar char="•"/>
            </a:pPr>
            <a:r>
              <a:rPr lang="en"/>
              <a:t>Establishment</a:t>
            </a:r>
          </a:p>
          <a:p>
            <a:pPr rtl="0" lvl="0" indent="-419100" marL="457200">
              <a:buClr>
                <a:schemeClr val="dk2"/>
              </a:buClr>
              <a:buSzPct val="166666"/>
              <a:buFont typeface="Arial"/>
              <a:buChar char="•"/>
            </a:pPr>
            <a:r>
              <a:rPr lang="en"/>
              <a:t>Silviculture</a:t>
            </a:r>
          </a:p>
          <a:p>
            <a:pPr rtl="0" lvl="0" indent="-419100" marL="457200">
              <a:buClr>
                <a:schemeClr val="dk2"/>
              </a:buClr>
              <a:buSzPct val="166666"/>
              <a:buFont typeface="Arial"/>
              <a:buChar char="•"/>
            </a:pPr>
            <a:r>
              <a:rPr lang="en"/>
              <a:t>Forest management</a:t>
            </a:r>
          </a:p>
          <a:p>
            <a:pPr rtl="0" lvl="0" indent="-419100" marL="457200">
              <a:buClr>
                <a:schemeClr val="dk2"/>
              </a:buClr>
              <a:buSzPct val="166666"/>
              <a:buFont typeface="Arial"/>
              <a:buChar char="•"/>
            </a:pPr>
            <a:r>
              <a:rPr lang="en"/>
              <a:t>Harvesting</a:t>
            </a:r>
          </a:p>
          <a:p>
            <a:pPr rtl="0" lvl="0" indent="-419100" marL="457200">
              <a:buClr>
                <a:schemeClr val="dk2"/>
              </a:buClr>
              <a:buSzPct val="166666"/>
              <a:buFont typeface="Arial"/>
              <a:buChar char="•"/>
            </a:pPr>
            <a:r>
              <a:rPr lang="en"/>
              <a:t>Log making and loading</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138"/>
                                        </p:tgtEl>
                                        <p:attrNameLst>
                                          <p:attrName>style.visibility</p:attrName>
                                        </p:attrNameLst>
                                      </p:cBhvr>
                                      <p:to>
                                        <p:strVal val="visible"/>
                                      </p:to>
                                    </p:set>
                                    <p:animEffect transition="in" filter="fade">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 name="Shape 33"/>
        <p:cNvGrpSpPr/>
        <p:nvPr/>
      </p:nvGrpSpPr>
      <p:grpSpPr>
        <a:xfrm>
          <a:off y="0" x="0"/>
          <a:ext cy="0" cx="0"/>
          <a:chOff y="0" x="0"/>
          <a:chExt cy="0" cx="0"/>
        </a:xfrm>
      </p:grpSpPr>
      <p:sp>
        <p:nvSpPr>
          <p:cNvPr id="34" name="Shape 34"/>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Overview</a:t>
            </a:r>
          </a:p>
        </p:txBody>
      </p:sp>
      <p:sp>
        <p:nvSpPr>
          <p:cNvPr id="35" name="Shape 35"/>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Field Robotics - Anything outdoors!</a:t>
            </a:r>
          </a:p>
          <a:p>
            <a:pPr rtl="0" lvl="0" indent="-419100" marL="457200">
              <a:buClr>
                <a:schemeClr val="dk2"/>
              </a:buClr>
              <a:buSzPct val="166666"/>
              <a:buFont typeface="Arial"/>
              <a:buChar char="•"/>
            </a:pPr>
            <a:r>
              <a:rPr lang="en"/>
              <a:t>Scope:</a:t>
            </a:r>
          </a:p>
          <a:p>
            <a:pPr rtl="0" lvl="1" indent="-381000" marL="914400">
              <a:buClr>
                <a:schemeClr val="dk2"/>
              </a:buClr>
              <a:buSzPct val="80000"/>
              <a:buFont typeface="Courier New"/>
              <a:buChar char="o"/>
            </a:pPr>
            <a:r>
              <a:rPr lang="en"/>
              <a:t>Construction</a:t>
            </a:r>
          </a:p>
          <a:p>
            <a:pPr lvl="1" indent="-381000" marL="914400">
              <a:buClr>
                <a:schemeClr val="dk2"/>
              </a:buClr>
              <a:buSzPct val="80000"/>
              <a:buFont typeface="Courier New"/>
              <a:buChar char="o"/>
            </a:pPr>
            <a:r>
              <a:rPr lang="en"/>
              <a:t>Agriculture</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y="0" x="0"/>
          <a:ext cy="0" cx="0"/>
          <a:chOff y="0" x="0"/>
          <a:chExt cy="0" cx="0"/>
        </a:xfrm>
      </p:grpSpPr>
      <p:sp>
        <p:nvSpPr>
          <p:cNvPr id="143" name="Shape 143"/>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Forestry - Automation Challenges</a:t>
            </a:r>
          </a:p>
        </p:txBody>
      </p:sp>
      <p:sp>
        <p:nvSpPr>
          <p:cNvPr id="144" name="Shape 144"/>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Terrain</a:t>
            </a:r>
          </a:p>
          <a:p>
            <a:pPr rtl="0" lvl="0" indent="-419100" marL="457200">
              <a:buClr>
                <a:schemeClr val="dk2"/>
              </a:buClr>
              <a:buSzPct val="166666"/>
              <a:buFont typeface="Arial"/>
              <a:buChar char="•"/>
            </a:pPr>
            <a:r>
              <a:rPr lang="en"/>
              <a:t>Safety</a:t>
            </a:r>
          </a:p>
          <a:p>
            <a:pPr lvl="0" indent="-419100" marL="457200">
              <a:buClr>
                <a:schemeClr val="dk2"/>
              </a:buClr>
              <a:buSzPct val="166666"/>
              <a:buFont typeface="Arial"/>
              <a:buChar char="•"/>
            </a:pPr>
            <a:r>
              <a:rPr lang="en"/>
              <a:t>Economics</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144"/>
                                        </p:tgtEl>
                                        <p:attrNameLst>
                                          <p:attrName>style.visibility</p:attrName>
                                        </p:attrNameLst>
                                      </p:cBhvr>
                                      <p:to>
                                        <p:strVal val="visible"/>
                                      </p:to>
                                    </p:set>
                                    <p:animEffect transition="in" filter="fade">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y="0" x="0"/>
          <a:ext cy="0" cx="0"/>
          <a:chOff y="0" x="0"/>
          <a:chExt cy="0" cx="0"/>
        </a:xfrm>
      </p:grpSpPr>
      <p:sp>
        <p:nvSpPr>
          <p:cNvPr id="149" name="Shape 149"/>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lang="en"/>
              <a:t>Forestry - Automation</a:t>
            </a:r>
          </a:p>
        </p:txBody>
      </p:sp>
      <p:pic>
        <p:nvPicPr>
          <p:cNvPr id="150" name="Shape 150"/>
          <p:cNvPicPr preferRelativeResize="0"/>
          <p:nvPr/>
        </p:nvPicPr>
        <p:blipFill rotWithShape="1">
          <a:blip r:embed="rId3"/>
          <a:srcRect t="11308" b="9664" r="6692" l="5703"/>
          <a:stretch/>
        </p:blipFill>
        <p:spPr>
          <a:xfrm>
            <a:off y="178775" x="0"/>
            <a:ext cy="4785975" cx="9144000"/>
          </a:xfrm>
          <a:prstGeom prst="rect">
            <a:avLst/>
          </a:prstGeom>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y="0" x="0"/>
          <a:ext cy="0" cx="0"/>
          <a:chOff y="0" x="0"/>
          <a:chExt cy="0" cx="0"/>
        </a:xfrm>
      </p:grpSpPr>
      <p:sp>
        <p:nvSpPr>
          <p:cNvPr id="155" name="Shape 155"/>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Forestry - Potential Implementations</a:t>
            </a:r>
          </a:p>
        </p:txBody>
      </p:sp>
      <p:sp>
        <p:nvSpPr>
          <p:cNvPr id="156" name="Shape 156"/>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Multi-robot systems for efficiency</a:t>
            </a:r>
          </a:p>
          <a:p>
            <a:pPr rtl="0" lvl="0" indent="-419100" marL="457200">
              <a:buClr>
                <a:schemeClr val="dk2"/>
              </a:buClr>
              <a:buSzPct val="166666"/>
              <a:buFont typeface="Arial"/>
              <a:buChar char="•"/>
            </a:pPr>
            <a:r>
              <a:rPr lang="en"/>
              <a:t>Focus on labor intensive jobs</a:t>
            </a:r>
          </a:p>
          <a:p>
            <a:pPr rtl="0" lvl="0" indent="-419100" marL="457200">
              <a:buClr>
                <a:schemeClr val="dk2"/>
              </a:buClr>
              <a:buSzPct val="166666"/>
              <a:buFont typeface="Arial"/>
              <a:buChar char="•"/>
            </a:pPr>
            <a:r>
              <a:rPr lang="en"/>
              <a:t>Simplify the environment</a:t>
            </a:r>
          </a:p>
          <a:p>
            <a:pPr lvl="0" indent="-419100" marL="457200">
              <a:buClr>
                <a:schemeClr val="dk2"/>
              </a:buClr>
              <a:buSzPct val="166666"/>
              <a:buFont typeface="Arial"/>
              <a:buChar char="•"/>
            </a:pPr>
            <a:r>
              <a:rPr lang="en"/>
              <a:t>Walking locomotion</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156"/>
                                        </p:tgtEl>
                                        <p:attrNameLst>
                                          <p:attrName>style.visibility</p:attrName>
                                        </p:attrNameLst>
                                      </p:cBhvr>
                                      <p:to>
                                        <p:strVal val="visible"/>
                                      </p:to>
                                    </p:set>
                                    <p:animEffect transition="in" filter="fade">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y="0" x="0"/>
          <a:ext cy="0" cx="0"/>
          <a:chOff y="0" x="0"/>
          <a:chExt cy="0" cx="0"/>
        </a:xfrm>
      </p:grpSpPr>
      <p:sp>
        <p:nvSpPr>
          <p:cNvPr id="161" name="Shape 161"/>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MECANT</a:t>
            </a:r>
          </a:p>
        </p:txBody>
      </p:sp>
      <p:pic>
        <p:nvPicPr>
          <p:cNvPr id="162" name="Shape 162"/>
          <p:cNvPicPr preferRelativeResize="0"/>
          <p:nvPr/>
        </p:nvPicPr>
        <p:blipFill rotWithShape="1">
          <a:blip r:embed="rId3"/>
          <a:srcRect t="25781" b="26440" r="9609" l="8329"/>
          <a:stretch/>
        </p:blipFill>
        <p:spPr>
          <a:xfrm>
            <a:off y="2070300" x="72125"/>
            <a:ext cy="2840874" cx="8532449"/>
          </a:xfrm>
          <a:prstGeom prst="rect">
            <a:avLst/>
          </a:prstGeom>
        </p:spPr>
      </p:pic>
      <p:sp>
        <p:nvSpPr>
          <p:cNvPr id="163" name="Shape 163"/>
          <p:cNvSpPr txBox="1"/>
          <p:nvPr/>
        </p:nvSpPr>
        <p:spPr>
          <a:xfrm>
            <a:off y="1613100" x="384550"/>
            <a:ext cy="457200" cx="3657600"/>
          </a:xfrm>
          <a:prstGeom prst="rect">
            <a:avLst/>
          </a:prstGeom>
        </p:spPr>
        <p:txBody>
          <a:bodyPr bIns="91425" rIns="91425" lIns="91425" tIns="91425" anchor="t" anchorCtr="0">
            <a:noAutofit/>
          </a:bodyPr>
          <a:lstStyle/>
          <a:p>
            <a:pPr>
              <a:buNone/>
            </a:pPr>
            <a:r>
              <a:rPr lang="en"/>
              <a:t>Helsinki University of Automation (TKK) </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y="0" x="0"/>
          <a:ext cy="0" cx="0"/>
          <a:chOff y="0" x="0"/>
          <a:chExt cy="0" cx="0"/>
        </a:xfrm>
      </p:grpSpPr>
      <p:sp>
        <p:nvSpPr>
          <p:cNvPr id="168" name="Shape 168"/>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Hitachi ZX 280</a:t>
            </a:r>
          </a:p>
        </p:txBody>
      </p:sp>
      <p:pic>
        <p:nvPicPr>
          <p:cNvPr id="169" name="Shape 169"/>
          <p:cNvPicPr preferRelativeResize="0"/>
          <p:nvPr/>
        </p:nvPicPr>
        <p:blipFill>
          <a:blip r:embed="rId3"/>
          <a:stretch>
            <a:fillRect/>
          </a:stretch>
        </p:blipFill>
        <p:spPr>
          <a:xfrm>
            <a:off y="1468025" x="2175087"/>
            <a:ext cy="3595375" cx="4793824"/>
          </a:xfrm>
          <a:prstGeom prst="rect">
            <a:avLst/>
          </a:prstGeom>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y="0" x="0"/>
          <a:ext cy="0" cx="0"/>
          <a:chOff y="0" x="0"/>
          <a:chExt cy="0" cx="0"/>
        </a:xfrm>
      </p:grpSpPr>
      <p:sp>
        <p:nvSpPr>
          <p:cNvPr id="174" name="Shape 174"/>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Perception and Localization</a:t>
            </a:r>
          </a:p>
        </p:txBody>
      </p:sp>
      <p:sp>
        <p:nvSpPr>
          <p:cNvPr id="175" name="Shape 175"/>
          <p:cNvSpPr txBox="1"/>
          <p:nvPr>
            <p:ph idx="1" type="body"/>
          </p:nvPr>
        </p:nvSpPr>
        <p:spPr>
          <a:xfrm>
            <a:off y="1460500" x="457200"/>
            <a:ext cy="3465299" cx="40455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Forestix Project (TKK, 2008)</a:t>
            </a:r>
          </a:p>
          <a:p>
            <a:pPr rtl="0" lvl="1" indent="-381000" marL="914400">
              <a:buClr>
                <a:schemeClr val="dk2"/>
              </a:buClr>
              <a:buSzPct val="80000"/>
              <a:buFont typeface="Courier New"/>
              <a:buChar char="o"/>
            </a:pPr>
            <a:r>
              <a:rPr lang="en"/>
              <a:t>Lidar, camera, GPS, IMU</a:t>
            </a:r>
          </a:p>
          <a:p>
            <a:pPr rtl="0" lvl="1" indent="-381000" marL="914400">
              <a:buClr>
                <a:schemeClr val="dk2"/>
              </a:buClr>
              <a:buSzPct val="80000"/>
              <a:buFont typeface="Courier New"/>
              <a:buChar char="o"/>
            </a:pPr>
            <a:r>
              <a:rPr lang="en"/>
              <a:t>Feature-based SLAM</a:t>
            </a:r>
          </a:p>
          <a:p>
            <a:pPr lvl="1" indent="-381000" marL="914400">
              <a:buClr>
                <a:schemeClr val="dk2"/>
              </a:buClr>
              <a:buSzPct val="80000"/>
              <a:buFont typeface="Courier New"/>
              <a:buChar char="o"/>
            </a:pPr>
            <a:r>
              <a:rPr lang="en"/>
              <a:t>ATV Test Platform</a:t>
            </a:r>
          </a:p>
        </p:txBody>
      </p:sp>
      <p:pic>
        <p:nvPicPr>
          <p:cNvPr id="176" name="Shape 176"/>
          <p:cNvPicPr preferRelativeResize="0"/>
          <p:nvPr/>
        </p:nvPicPr>
        <p:blipFill rotWithShape="1">
          <a:blip r:embed="rId3"/>
          <a:srcRect t="17691" b="16419" r="33601" l="32131"/>
          <a:stretch/>
        </p:blipFill>
        <p:spPr>
          <a:xfrm>
            <a:off y="1460500" x="5403075"/>
            <a:ext cy="3610899" cx="3283723"/>
          </a:xfrm>
          <a:prstGeom prst="rect">
            <a:avLst/>
          </a:prstGeom>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y="0" x="0"/>
          <a:ext cy="0" cx="0"/>
          <a:chOff y="0" x="0"/>
          <a:chExt cy="0" cx="0"/>
        </a:xfrm>
      </p:grpSpPr>
      <p:sp>
        <p:nvSpPr>
          <p:cNvPr id="181" name="Shape 181"/>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Feature Based SLAM</a:t>
            </a:r>
          </a:p>
        </p:txBody>
      </p:sp>
      <p:pic>
        <p:nvPicPr>
          <p:cNvPr id="182" name="Shape 182"/>
          <p:cNvPicPr preferRelativeResize="0"/>
          <p:nvPr/>
        </p:nvPicPr>
        <p:blipFill rotWithShape="1">
          <a:blip r:embed="rId3"/>
          <a:srcRect t="15475" b="21741" r="18163" l="19801"/>
          <a:stretch/>
        </p:blipFill>
        <p:spPr>
          <a:xfrm>
            <a:off y="1426099" x="1443450"/>
            <a:ext cy="3621274" cx="6257123"/>
          </a:xfrm>
          <a:prstGeom prst="rect">
            <a:avLst/>
          </a:prstGeom>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y="0" x="0"/>
          <a:ext cy="0" cx="0"/>
          <a:chOff y="0" x="0"/>
          <a:chExt cy="0" cx="0"/>
        </a:xfrm>
      </p:grpSpPr>
      <p:sp>
        <p:nvSpPr>
          <p:cNvPr id="187" name="Shape 187"/>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Machine Vision</a:t>
            </a:r>
          </a:p>
        </p:txBody>
      </p:sp>
      <p:sp>
        <p:nvSpPr>
          <p:cNvPr id="188" name="Shape 188"/>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Challenges</a:t>
            </a:r>
          </a:p>
          <a:p>
            <a:pPr rtl="0" lvl="1" indent="-381000" marL="914400">
              <a:buClr>
                <a:schemeClr val="dk2"/>
              </a:buClr>
              <a:buSzPct val="80000"/>
              <a:buFont typeface="Courier New"/>
              <a:buChar char="o"/>
            </a:pPr>
            <a:r>
              <a:rPr lang="en"/>
              <a:t>Seasonal variation</a:t>
            </a:r>
          </a:p>
          <a:p>
            <a:pPr rtl="0" lvl="1" indent="-381000" marL="914400">
              <a:buClr>
                <a:schemeClr val="dk2"/>
              </a:buClr>
              <a:buSzPct val="80000"/>
              <a:buFont typeface="Courier New"/>
              <a:buChar char="o"/>
            </a:pPr>
            <a:r>
              <a:rPr lang="en"/>
              <a:t>Weather</a:t>
            </a:r>
          </a:p>
          <a:p>
            <a:pPr rtl="0" lvl="1" indent="-381000" marL="914400">
              <a:buClr>
                <a:schemeClr val="dk2"/>
              </a:buClr>
              <a:buSzPct val="80000"/>
              <a:buFont typeface="Courier New"/>
              <a:buChar char="o"/>
            </a:pPr>
            <a:r>
              <a:rPr lang="en"/>
              <a:t>Shadows</a:t>
            </a:r>
          </a:p>
          <a:p>
            <a:pPr rtl="0" lvl="1" indent="-381000" marL="914400">
              <a:buClr>
                <a:schemeClr val="dk2"/>
              </a:buClr>
              <a:buSzPct val="80000"/>
              <a:buFont typeface="Courier New"/>
              <a:buChar char="o"/>
            </a:pPr>
            <a:r>
              <a:rPr lang="en"/>
              <a:t>Terrain</a:t>
            </a:r>
          </a:p>
          <a:p>
            <a:pPr lvl="1" indent="-381000" marL="914400">
              <a:buClr>
                <a:schemeClr val="dk2"/>
              </a:buClr>
              <a:buSzPct val="80000"/>
              <a:buFont typeface="Courier New"/>
              <a:buChar char="o"/>
            </a:pPr>
            <a:r>
              <a:rPr lang="en"/>
              <a:t>Poorly maintained forests</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188"/>
                                        </p:tgtEl>
                                        <p:attrNameLst>
                                          <p:attrName>style.visibility</p:attrName>
                                        </p:attrNameLst>
                                      </p:cBhvr>
                                      <p:to>
                                        <p:strVal val="visible"/>
                                      </p:to>
                                    </p:set>
                                    <p:animEffect transition="in" filter="fade">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y="0" x="0"/>
          <a:ext cy="0" cx="0"/>
          <a:chOff y="0" x="0"/>
          <a:chExt cy="0" cx="0"/>
        </a:xfrm>
      </p:grpSpPr>
      <p:sp>
        <p:nvSpPr>
          <p:cNvPr id="193" name="Shape 193"/>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Machine Vision</a:t>
            </a:r>
          </a:p>
        </p:txBody>
      </p:sp>
      <p:sp>
        <p:nvSpPr>
          <p:cNvPr id="194" name="Shape 194"/>
          <p:cNvSpPr txBox="1"/>
          <p:nvPr>
            <p:ph idx="1" type="body"/>
          </p:nvPr>
        </p:nvSpPr>
        <p:spPr>
          <a:xfrm>
            <a:off y="1460500" x="457200"/>
            <a:ext cy="3465299" cx="42618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Vertical Edge Detection</a:t>
            </a:r>
          </a:p>
          <a:p>
            <a:pPr rtl="0" lvl="1" indent="-381000" marL="914400">
              <a:buClr>
                <a:schemeClr val="dk2"/>
              </a:buClr>
              <a:buSzPct val="80000"/>
              <a:buFont typeface="Courier New"/>
              <a:buChar char="o"/>
            </a:pPr>
            <a:r>
              <a:rPr lang="en"/>
              <a:t>Homomorphic filtering</a:t>
            </a:r>
          </a:p>
          <a:p>
            <a:pPr rtl="0" lvl="1" indent="-381000" marL="914400">
              <a:buClr>
                <a:schemeClr val="dk2"/>
              </a:buClr>
              <a:buSzPct val="80000"/>
              <a:buFont typeface="Courier New"/>
              <a:buChar char="o"/>
            </a:pPr>
            <a:r>
              <a:rPr lang="en"/>
              <a:t>Fourier filtering</a:t>
            </a:r>
          </a:p>
          <a:p>
            <a:pPr lvl="1" indent="-381000" marL="914400">
              <a:buClr>
                <a:schemeClr val="dk2"/>
              </a:buClr>
              <a:buSzPct val="80000"/>
              <a:buFont typeface="Courier New"/>
              <a:buChar char="o"/>
            </a:pPr>
            <a:r>
              <a:rPr lang="en"/>
              <a:t>Canny or phase congruency edge detection</a:t>
            </a:r>
          </a:p>
        </p:txBody>
      </p:sp>
      <p:pic>
        <p:nvPicPr>
          <p:cNvPr id="195" name="Shape 195"/>
          <p:cNvPicPr preferRelativeResize="0"/>
          <p:nvPr/>
        </p:nvPicPr>
        <p:blipFill rotWithShape="1">
          <a:blip r:embed="rId3"/>
          <a:srcRect t="20688" b="13737" r="38063" l="36463"/>
          <a:stretch/>
        </p:blipFill>
        <p:spPr>
          <a:xfrm>
            <a:off y="1414537" x="5664225"/>
            <a:ext cy="3268775" cx="2220524"/>
          </a:xfrm>
          <a:prstGeom prst="rect">
            <a:avLst/>
          </a:prstGeom>
        </p:spPr>
      </p:pic>
      <p:sp>
        <p:nvSpPr>
          <p:cNvPr id="196" name="Shape 196"/>
          <p:cNvSpPr txBox="1"/>
          <p:nvPr/>
        </p:nvSpPr>
        <p:spPr>
          <a:xfrm>
            <a:off y="4638750" x="4306837"/>
            <a:ext cy="360600" cx="4935299"/>
          </a:xfrm>
          <a:prstGeom prst="rect">
            <a:avLst/>
          </a:prstGeom>
        </p:spPr>
        <p:txBody>
          <a:bodyPr bIns="91425" rIns="91425" lIns="91425" tIns="91425" anchor="t" anchorCtr="0">
            <a:noAutofit/>
          </a:bodyPr>
          <a:lstStyle/>
          <a:p>
            <a:pPr algn="ctr">
              <a:buNone/>
            </a:pPr>
            <a:r>
              <a:rPr lang="en"/>
              <a:t>Canny (Left), phase congruency (Right)</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y="0" x="0"/>
          <a:ext cy="0" cx="0"/>
          <a:chOff y="0" x="0"/>
          <a:chExt cy="0" cx="0"/>
        </a:xfrm>
      </p:grpSpPr>
      <p:sp>
        <p:nvSpPr>
          <p:cNvPr id="201" name="Shape 201"/>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Autonomy for Loading and Forwarding</a:t>
            </a:r>
          </a:p>
        </p:txBody>
      </p:sp>
      <p:sp>
        <p:nvSpPr>
          <p:cNvPr id="202" name="Shape 202"/>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Autonomous robotic grasping</a:t>
            </a:r>
          </a:p>
          <a:p>
            <a:pPr lvl="0" indent="-419100" marL="457200">
              <a:buClr>
                <a:schemeClr val="dk2"/>
              </a:buClr>
              <a:buSzPct val="166666"/>
              <a:buFont typeface="Arial"/>
              <a:buChar char="•"/>
            </a:pPr>
            <a:r>
              <a:rPr lang="en"/>
              <a:t>Autonomous driving (fleet management)</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 name="Shape 39"/>
        <p:cNvGrpSpPr/>
        <p:nvPr/>
      </p:nvGrpSpPr>
      <p:grpSpPr>
        <a:xfrm>
          <a:off y="0" x="0"/>
          <a:ext cy="0" cx="0"/>
          <a:chOff y="0" x="0"/>
          <a:chExt cy="0" cx="0"/>
        </a:xfrm>
      </p:grpSpPr>
      <p:sp>
        <p:nvSpPr>
          <p:cNvPr id="40" name="Shape 40"/>
          <p:cNvSpPr txBox="1"/>
          <p:nvPr>
            <p:ph type="title"/>
          </p:nvPr>
        </p:nvSpPr>
        <p:spPr>
          <a:xfrm>
            <a:off y="205977" x="457200"/>
            <a:ext cy="1141499" cx="8229600"/>
          </a:xfrm>
          <a:prstGeom prst="rect">
            <a:avLst/>
          </a:prstGeom>
        </p:spPr>
        <p:txBody>
          <a:bodyPr bIns="91425" rIns="91425" lIns="91425" tIns="91425" anchor="b" anchorCtr="0">
            <a:noAutofit/>
          </a:bodyPr>
          <a:lstStyle/>
          <a:p>
            <a:pPr rtl="0" lvl="0">
              <a:buNone/>
            </a:pPr>
            <a:r>
              <a:rPr sz="3600" lang="en"/>
              <a:t>Robotics in Construction</a:t>
            </a:r>
          </a:p>
        </p:txBody>
      </p:sp>
      <p:sp>
        <p:nvSpPr>
          <p:cNvPr id="41" name="Shape 41"/>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42900" marL="457200">
              <a:buClr>
                <a:schemeClr val="dk2"/>
              </a:buClr>
              <a:buSzPct val="166666"/>
              <a:buFont typeface="Arial"/>
              <a:buChar char="•"/>
            </a:pPr>
            <a:r>
              <a:rPr sz="1800" lang="en"/>
              <a:t>Research in construction robotics and automation started with the Japanese in the 1980’s because the were faced with societal demographics that projected a huge shortfall in construction personnel.(mostly remote controlled and teleoperated robotics)  </a:t>
            </a:r>
          </a:p>
          <a:p>
            <a:pPr rtl="0" lvl="1" indent="-342900" marL="914400">
              <a:buClr>
                <a:schemeClr val="dk2"/>
              </a:buClr>
              <a:buSzPct val="100000"/>
              <a:buFont typeface="Courier New"/>
              <a:buChar char="o"/>
            </a:pPr>
            <a:r>
              <a:rPr sz="1800" lang="en"/>
              <a:t>The closest thing to construction robotics the US focused on were RC or teleoperated systems for hazardous work such as rapid runway repair and unexploded ordnance removal.</a:t>
            </a:r>
          </a:p>
          <a:p>
            <a:pPr rtl="0" lvl="1" indent="-342900" marL="914400">
              <a:buClr>
                <a:schemeClr val="dk2"/>
              </a:buClr>
              <a:buSzPct val="100000"/>
              <a:buFont typeface="Courier New"/>
              <a:buChar char="o"/>
            </a:pPr>
            <a:r>
              <a:rPr sz="1800" lang="en"/>
              <a:t>The EU focused on developing large sized masonry for residential and construction. </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y="0" x="0"/>
          <a:ext cy="0" cx="0"/>
          <a:chOff y="0" x="0"/>
          <a:chExt cy="0" cx="0"/>
        </a:xfrm>
      </p:grpSpPr>
      <p:sp>
        <p:nvSpPr>
          <p:cNvPr id="207" name="Shape 207"/>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Robotics in Plant Farming</a:t>
            </a:r>
          </a:p>
        </p:txBody>
      </p:sp>
      <p:sp>
        <p:nvSpPr>
          <p:cNvPr id="208" name="Shape 208"/>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Broad Acre Applications</a:t>
            </a:r>
          </a:p>
          <a:p>
            <a:pPr rtl="0" lvl="1" indent="-381000" marL="914400">
              <a:buClr>
                <a:schemeClr val="dk2"/>
              </a:buClr>
              <a:buSzPct val="80000"/>
              <a:buFont typeface="Courier New"/>
              <a:buChar char="o"/>
            </a:pPr>
            <a:r>
              <a:rPr lang="en"/>
              <a:t>Sowing</a:t>
            </a:r>
          </a:p>
          <a:p>
            <a:pPr rtl="0" lvl="1" indent="-381000" marL="914400">
              <a:buClr>
                <a:schemeClr val="dk2"/>
              </a:buClr>
              <a:buSzPct val="80000"/>
              <a:buFont typeface="Courier New"/>
              <a:buChar char="o"/>
            </a:pPr>
            <a:r>
              <a:rPr lang="en"/>
              <a:t>Weeding</a:t>
            </a:r>
          </a:p>
          <a:p>
            <a:pPr rtl="0" lvl="1" indent="-381000" marL="914400">
              <a:buClr>
                <a:schemeClr val="dk2"/>
              </a:buClr>
              <a:buSzPct val="80000"/>
              <a:buFont typeface="Courier New"/>
              <a:buChar char="o"/>
            </a:pPr>
            <a:r>
              <a:rPr lang="en"/>
              <a:t>Spraying</a:t>
            </a:r>
          </a:p>
          <a:p>
            <a:pPr lvl="1" indent="-381000" marL="914400">
              <a:buClr>
                <a:schemeClr val="dk2"/>
              </a:buClr>
              <a:buSzPct val="80000"/>
              <a:buFont typeface="Courier New"/>
              <a:buChar char="o"/>
            </a:pPr>
            <a:r>
              <a:rPr lang="en"/>
              <a:t>Harvesting</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08">
                                            <p:txEl>
                                              <p:pRg st="0" end="0"/>
                                            </p:txEl>
                                          </p:spTgt>
                                        </p:tgtEl>
                                        <p:attrNameLst>
                                          <p:attrName>style.visibility</p:attrName>
                                        </p:attrNameLst>
                                      </p:cBhvr>
                                      <p:to>
                                        <p:strVal val="visible"/>
                                      </p:to>
                                    </p:set>
                                    <p:animEffect transition="in" filter="fade">
                                      <p:cBhvr>
                                        <p:cTn dur="1000"/>
                                        <p:tgtEl>
                                          <p:spTgt spid="208">
                                            <p:txEl>
                                              <p:pRg st="0" end="0"/>
                                            </p:txEl>
                                          </p:spTgt>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08">
                                            <p:txEl>
                                              <p:pRg st="1" end="1"/>
                                            </p:txEl>
                                          </p:spTgt>
                                        </p:tgtEl>
                                        <p:attrNameLst>
                                          <p:attrName>style.visibility</p:attrName>
                                        </p:attrNameLst>
                                      </p:cBhvr>
                                      <p:to>
                                        <p:strVal val="visible"/>
                                      </p:to>
                                    </p:set>
                                    <p:animEffect transition="in" filter="fade">
                                      <p:cBhvr>
                                        <p:cTn dur="1000"/>
                                        <p:tgtEl>
                                          <p:spTgt spid="208">
                                            <p:txEl>
                                              <p:pRg st="1" end="1"/>
                                            </p:txEl>
                                          </p:spTgt>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08">
                                            <p:txEl>
                                              <p:pRg st="2" end="2"/>
                                            </p:txEl>
                                          </p:spTgt>
                                        </p:tgtEl>
                                        <p:attrNameLst>
                                          <p:attrName>style.visibility</p:attrName>
                                        </p:attrNameLst>
                                      </p:cBhvr>
                                      <p:to>
                                        <p:strVal val="visible"/>
                                      </p:to>
                                    </p:set>
                                    <p:animEffect transition="in" filter="fade">
                                      <p:cBhvr>
                                        <p:cTn dur="1000"/>
                                        <p:tgtEl>
                                          <p:spTgt spid="208">
                                            <p:txEl>
                                              <p:pRg st="2" end="2"/>
                                            </p:txEl>
                                          </p:spTgt>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08">
                                            <p:txEl>
                                              <p:pRg st="3" end="3"/>
                                            </p:txEl>
                                          </p:spTgt>
                                        </p:tgtEl>
                                        <p:attrNameLst>
                                          <p:attrName>style.visibility</p:attrName>
                                        </p:attrNameLst>
                                      </p:cBhvr>
                                      <p:to>
                                        <p:strVal val="visible"/>
                                      </p:to>
                                    </p:set>
                                    <p:animEffect transition="in" filter="fade">
                                      <p:cBhvr>
                                        <p:cTn dur="1000"/>
                                        <p:tgtEl>
                                          <p:spTgt spid="208">
                                            <p:txEl>
                                              <p:pRg st="3" end="3"/>
                                            </p:txEl>
                                          </p:spTgt>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08">
                                            <p:txEl>
                                              <p:pRg st="4" end="4"/>
                                            </p:txEl>
                                          </p:spTgt>
                                        </p:tgtEl>
                                        <p:attrNameLst>
                                          <p:attrName>style.visibility</p:attrName>
                                        </p:attrNameLst>
                                      </p:cBhvr>
                                      <p:to>
                                        <p:strVal val="visible"/>
                                      </p:to>
                                    </p:set>
                                    <p:animEffect transition="in" filter="fade">
                                      <p:cBhvr>
                                        <p:cTn dur="1000"/>
                                        <p:tgtEl>
                                          <p:spTgt spid="208">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y="0" x="0"/>
          <a:ext cy="0" cx="0"/>
          <a:chOff y="0" x="0"/>
          <a:chExt cy="0" cx="0"/>
        </a:xfrm>
      </p:grpSpPr>
      <p:sp>
        <p:nvSpPr>
          <p:cNvPr id="213" name="Shape 213"/>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Broad Acre Considerations</a:t>
            </a:r>
          </a:p>
        </p:txBody>
      </p:sp>
      <p:sp>
        <p:nvSpPr>
          <p:cNvPr id="214" name="Shape 214"/>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GPS and IMU’s used during furrowing</a:t>
            </a:r>
          </a:p>
          <a:p>
            <a:pPr rtl="0" lvl="0" indent="-419100" marL="457200">
              <a:buClr>
                <a:schemeClr val="dk2"/>
              </a:buClr>
              <a:buSzPct val="166666"/>
              <a:buFont typeface="Arial"/>
              <a:buChar char="•"/>
            </a:pPr>
            <a:r>
              <a:rPr lang="en"/>
              <a:t>Machine vision / furrow follower used after seedlings sprout</a:t>
            </a:r>
          </a:p>
          <a:p>
            <a:pPr rtl="0" lvl="0" indent="-419100" marL="457200">
              <a:buClr>
                <a:schemeClr val="dk2"/>
              </a:buClr>
              <a:buSzPct val="166666"/>
              <a:buFont typeface="Arial"/>
              <a:buChar char="•"/>
            </a:pPr>
            <a:r>
              <a:rPr lang="en"/>
              <a:t>Stem feelers used during harvesting</a:t>
            </a:r>
          </a:p>
          <a:p>
            <a:pPr rtl="0" lvl="0" indent="-419100" marL="457200">
              <a:buClr>
                <a:schemeClr val="dk2"/>
              </a:buClr>
              <a:buSzPct val="166666"/>
              <a:buFont typeface="Arial"/>
              <a:buChar char="•"/>
            </a:pPr>
            <a:r>
              <a:rPr lang="en"/>
              <a:t>Alternative: Center-pivot irrigation</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y="0" x="0"/>
          <a:ext cy="0" cx="0"/>
          <a:chOff y="0" x="0"/>
          <a:chExt cy="0" cx="0"/>
        </a:xfrm>
      </p:grpSpPr>
      <p:sp>
        <p:nvSpPr>
          <p:cNvPr id="219" name="Shape 219"/>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Field Navigation</a:t>
            </a:r>
          </a:p>
        </p:txBody>
      </p:sp>
      <p:sp>
        <p:nvSpPr>
          <p:cNvPr id="220" name="Shape 220"/>
          <p:cNvSpPr txBox="1"/>
          <p:nvPr>
            <p:ph idx="1" type="body"/>
          </p:nvPr>
        </p:nvSpPr>
        <p:spPr>
          <a:xfrm>
            <a:off y="1460500" x="457200"/>
            <a:ext cy="3465299" cx="4085399"/>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Weiss and Biber</a:t>
            </a:r>
          </a:p>
          <a:p>
            <a:pPr rtl="0" lvl="1" indent="-381000" marL="914400">
              <a:buClr>
                <a:schemeClr val="dk2"/>
              </a:buClr>
              <a:buSzPct val="80000"/>
              <a:buFont typeface="Courier New"/>
              <a:buChar char="o"/>
            </a:pPr>
            <a:r>
              <a:rPr lang="en"/>
              <a:t>MEMS LIDAR</a:t>
            </a:r>
          </a:p>
          <a:p>
            <a:pPr lvl="1" indent="-381000" marL="914400">
              <a:buClr>
                <a:schemeClr val="dk2"/>
              </a:buClr>
              <a:buSzPct val="80000"/>
              <a:buFont typeface="Courier New"/>
              <a:buChar char="o"/>
            </a:pPr>
            <a:r>
              <a:rPr lang="en"/>
              <a:t>Could be extended to SLAM</a:t>
            </a:r>
          </a:p>
        </p:txBody>
      </p:sp>
      <p:pic>
        <p:nvPicPr>
          <p:cNvPr id="221" name="Shape 221"/>
          <p:cNvPicPr preferRelativeResize="0"/>
          <p:nvPr/>
        </p:nvPicPr>
        <p:blipFill rotWithShape="1">
          <a:blip r:embed="rId3"/>
          <a:srcRect t="26678" b="26293" r="23970" l="50104"/>
          <a:stretch/>
        </p:blipFill>
        <p:spPr>
          <a:xfrm>
            <a:off y="1558762" x="4903150"/>
            <a:ext cy="3332874" cx="3212699"/>
          </a:xfrm>
          <a:prstGeom prst="rect">
            <a:avLst/>
          </a:prstGeom>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y="0" x="0"/>
          <a:ext cy="0" cx="0"/>
          <a:chOff y="0" x="0"/>
          <a:chExt cy="0" cx="0"/>
        </a:xfrm>
      </p:grpSpPr>
      <p:sp>
        <p:nvSpPr>
          <p:cNvPr id="226" name="Shape 226"/>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Field Navigation</a:t>
            </a:r>
          </a:p>
        </p:txBody>
      </p:sp>
      <p:sp>
        <p:nvSpPr>
          <p:cNvPr id="227" name="Shape 227"/>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Rovira-Más et al.</a:t>
            </a:r>
          </a:p>
          <a:p>
            <a:pPr rtl="0" lvl="1" indent="-381000" marL="914400">
              <a:buClr>
                <a:schemeClr val="dk2"/>
              </a:buClr>
              <a:buSzPct val="80000"/>
              <a:buFont typeface="Courier New"/>
              <a:buChar char="o"/>
            </a:pPr>
            <a:r>
              <a:rPr lang="en"/>
              <a:t>Stereo vision</a:t>
            </a:r>
          </a:p>
          <a:p>
            <a:pPr rtl="0" lvl="1" indent="-381000" marL="914400">
              <a:buClr>
                <a:schemeClr val="dk2"/>
              </a:buClr>
              <a:buSzPct val="80000"/>
              <a:buFont typeface="Courier New"/>
              <a:buChar char="o"/>
            </a:pPr>
            <a:r>
              <a:rPr lang="en"/>
              <a:t>GPS</a:t>
            </a:r>
          </a:p>
          <a:p>
            <a:pPr lvl="1" indent="-381000" marL="914400">
              <a:buClr>
                <a:schemeClr val="dk2"/>
              </a:buClr>
              <a:buSzPct val="80000"/>
              <a:buFont typeface="Courier New"/>
              <a:buChar char="o"/>
            </a:pPr>
            <a:r>
              <a:rPr lang="en"/>
              <a:t>Gyroscope</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y="0" x="0"/>
          <a:ext cy="0" cx="0"/>
          <a:chOff y="0" x="0"/>
          <a:chExt cy="0" cx="0"/>
        </a:xfrm>
      </p:grpSpPr>
      <p:sp>
        <p:nvSpPr>
          <p:cNvPr id="232" name="Shape 232"/>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Field Navigation</a:t>
            </a:r>
          </a:p>
        </p:txBody>
      </p:sp>
      <p:sp>
        <p:nvSpPr>
          <p:cNvPr id="233" name="Shape 233"/>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Orviz and Olivares</a:t>
            </a:r>
          </a:p>
          <a:p>
            <a:pPr rtl="0" lvl="1" indent="-381000" marL="914400">
              <a:buClr>
                <a:schemeClr val="dk2"/>
              </a:buClr>
              <a:buSzPct val="80000"/>
              <a:buFont typeface="Courier New"/>
              <a:buChar char="o"/>
            </a:pPr>
            <a:r>
              <a:rPr lang="en"/>
              <a:t>Single camera </a:t>
            </a:r>
          </a:p>
          <a:p>
            <a:pPr rtl="0" lvl="1" indent="-381000" marL="914400">
              <a:buClr>
                <a:schemeClr val="dk2"/>
              </a:buClr>
              <a:buSzPct val="80000"/>
              <a:buFont typeface="Courier New"/>
              <a:buChar char="o"/>
            </a:pPr>
            <a:r>
              <a:rPr lang="en"/>
              <a:t>Infrared sensors</a:t>
            </a:r>
          </a:p>
          <a:p>
            <a:pPr lvl="1" indent="-381000" marL="914400">
              <a:buClr>
                <a:schemeClr val="dk2"/>
              </a:buClr>
              <a:buSzPct val="80000"/>
              <a:buFont typeface="Courier New"/>
              <a:buChar char="o"/>
            </a:pPr>
            <a:r>
              <a:rPr lang="en"/>
              <a:t>Compass</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y="0" x="0"/>
          <a:ext cy="0" cx="0"/>
          <a:chOff y="0" x="0"/>
          <a:chExt cy="0" cx="0"/>
        </a:xfrm>
      </p:grpSpPr>
      <p:sp>
        <p:nvSpPr>
          <p:cNvPr id="238" name="Shape 238"/>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Robotics in Plant Farming</a:t>
            </a:r>
          </a:p>
        </p:txBody>
      </p:sp>
      <p:sp>
        <p:nvSpPr>
          <p:cNvPr id="239" name="Shape 239"/>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Horticulture</a:t>
            </a:r>
          </a:p>
          <a:p>
            <a:pPr rtl="0" lvl="1" indent="-381000" marL="914400">
              <a:buClr>
                <a:schemeClr val="dk2"/>
              </a:buClr>
              <a:buSzPct val="80000"/>
              <a:buFont typeface="Courier New"/>
              <a:buChar char="o"/>
            </a:pPr>
            <a:r>
              <a:rPr lang="en"/>
              <a:t>Tree shakers</a:t>
            </a:r>
          </a:p>
          <a:p>
            <a:pPr rtl="0" lvl="1" indent="-381000" marL="914400">
              <a:buClr>
                <a:schemeClr val="dk2"/>
              </a:buClr>
              <a:buSzPct val="80000"/>
              <a:buFont typeface="Courier New"/>
              <a:buChar char="o"/>
            </a:pPr>
            <a:r>
              <a:rPr lang="en"/>
              <a:t>Hand-pickers with autonomous delivery</a:t>
            </a:r>
          </a:p>
          <a:p>
            <a:pPr lvl="1" indent="-381000" marL="914400">
              <a:buClr>
                <a:schemeClr val="dk2"/>
              </a:buClr>
              <a:buSzPct val="80000"/>
              <a:buFont typeface="Courier New"/>
              <a:buChar char="o"/>
            </a:pPr>
            <a:r>
              <a:rPr lang="en"/>
              <a:t>Bristle rollers</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y="0" x="0"/>
          <a:ext cy="0" cx="0"/>
          <a:chOff y="0" x="0"/>
          <a:chExt cy="0" cx="0"/>
        </a:xfrm>
      </p:grpSpPr>
      <p:sp>
        <p:nvSpPr>
          <p:cNvPr id="244" name="Shape 244"/>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Horticulture Considerations</a:t>
            </a:r>
          </a:p>
        </p:txBody>
      </p:sp>
      <p:sp>
        <p:nvSpPr>
          <p:cNvPr id="245" name="Shape 245"/>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Localization of harvesters</a:t>
            </a:r>
          </a:p>
          <a:p>
            <a:pPr rtl="0" lvl="0" indent="-419100" marL="457200">
              <a:buClr>
                <a:schemeClr val="dk2"/>
              </a:buClr>
              <a:buSzPct val="166666"/>
              <a:buFont typeface="Arial"/>
              <a:buChar char="•"/>
            </a:pPr>
            <a:r>
              <a:rPr lang="en"/>
              <a:t>Plant evaluation (ripeness)</a:t>
            </a:r>
          </a:p>
          <a:p>
            <a:pPr rtl="0" lvl="1" indent="-381000" marL="914400">
              <a:buClr>
                <a:schemeClr val="dk2"/>
              </a:buClr>
              <a:buSzPct val="80000"/>
              <a:buFont typeface="Courier New"/>
              <a:buChar char="o"/>
            </a:pPr>
            <a:r>
              <a:rPr lang="en"/>
              <a:t>Color detection (tomatoes, nuts)</a:t>
            </a:r>
          </a:p>
          <a:p>
            <a:pPr lvl="1" indent="-381000" marL="914400">
              <a:buClr>
                <a:schemeClr val="dk2"/>
              </a:buClr>
              <a:buSzPct val="80000"/>
              <a:buFont typeface="Courier New"/>
              <a:buChar char="o"/>
            </a:pPr>
            <a:r>
              <a:rPr lang="en"/>
              <a:t>Texture evaluation</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y="0" x="0"/>
          <a:ext cy="0" cx="0"/>
          <a:chOff y="0" x="0"/>
          <a:chExt cy="0" cx="0"/>
        </a:xfrm>
      </p:grpSpPr>
      <p:sp>
        <p:nvSpPr>
          <p:cNvPr id="250" name="Shape 250"/>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Horticulture Implementations</a:t>
            </a:r>
          </a:p>
        </p:txBody>
      </p:sp>
      <p:sp>
        <p:nvSpPr>
          <p:cNvPr id="251" name="Shape 251"/>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Nielsen et al., stereo vision for thinning peach trees</a:t>
            </a:r>
          </a:p>
          <a:p>
            <a:pPr rtl="0" lvl="0" indent="-419100" marL="457200">
              <a:buClr>
                <a:schemeClr val="dk2"/>
              </a:buClr>
              <a:buSzPct val="166666"/>
              <a:buFont typeface="Arial"/>
              <a:buChar char="•"/>
            </a:pPr>
            <a:r>
              <a:rPr lang="en"/>
              <a:t>Irie et al., LIDAR and camera to locate asparagus</a:t>
            </a:r>
          </a:p>
          <a:p>
            <a:pPr lvl="0" indent="-419100" marL="457200">
              <a:buClr>
                <a:schemeClr val="dk2"/>
              </a:buClr>
              <a:buSzPct val="166666"/>
              <a:buFont typeface="Arial"/>
              <a:buChar char="•"/>
            </a:pPr>
            <a:r>
              <a:rPr lang="en"/>
              <a:t>Xiao-lin et al., stereo vision for tomato identification</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y="0" x="0"/>
          <a:ext cy="0" cx="0"/>
          <a:chOff y="0" x="0"/>
          <a:chExt cy="0" cx="0"/>
        </a:xfrm>
      </p:grpSpPr>
      <p:sp>
        <p:nvSpPr>
          <p:cNvPr id="256" name="Shape 256"/>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Robotics in Animal Farming</a:t>
            </a:r>
          </a:p>
        </p:txBody>
      </p:sp>
      <p:sp>
        <p:nvSpPr>
          <p:cNvPr id="257" name="Shape 257"/>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Robot Milking</a:t>
            </a:r>
          </a:p>
          <a:p>
            <a:pPr rtl="0" lvl="1" indent="-381000" marL="914400">
              <a:buClr>
                <a:schemeClr val="dk2"/>
              </a:buClr>
              <a:buSzPct val="80000"/>
              <a:buFont typeface="Courier New"/>
              <a:buChar char="o"/>
            </a:pPr>
            <a:r>
              <a:rPr lang="en"/>
              <a:t>Cow identification</a:t>
            </a:r>
          </a:p>
          <a:p>
            <a:pPr rtl="0" lvl="1" indent="-381000" marL="914400">
              <a:buClr>
                <a:schemeClr val="dk2"/>
              </a:buClr>
              <a:buSzPct val="80000"/>
              <a:buFont typeface="Courier New"/>
              <a:buChar char="o"/>
            </a:pPr>
            <a:r>
              <a:rPr lang="en"/>
              <a:t>Traffic</a:t>
            </a:r>
          </a:p>
          <a:p>
            <a:pPr rtl="0" lvl="1" indent="-381000" marL="914400">
              <a:buClr>
                <a:schemeClr val="dk2"/>
              </a:buClr>
              <a:buSzPct val="80000"/>
              <a:buFont typeface="Courier New"/>
              <a:buChar char="o"/>
            </a:pPr>
            <a:r>
              <a:rPr lang="en"/>
              <a:t>Immobilization</a:t>
            </a:r>
          </a:p>
          <a:p>
            <a:pPr lvl="1" indent="-381000" marL="914400">
              <a:buClr>
                <a:schemeClr val="dk2"/>
              </a:buClr>
              <a:buSzPct val="80000"/>
              <a:buFont typeface="Courier New"/>
              <a:buChar char="o"/>
            </a:pPr>
            <a:r>
              <a:rPr lang="en"/>
              <a:t>Utter inspection/preparation</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y="0" x="0"/>
          <a:ext cy="0" cx="0"/>
          <a:chOff y="0" x="0"/>
          <a:chExt cy="0" cx="0"/>
        </a:xfrm>
      </p:grpSpPr>
      <p:sp>
        <p:nvSpPr>
          <p:cNvPr id="262" name="Shape 262"/>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Robotics in Animal Farming</a:t>
            </a:r>
          </a:p>
        </p:txBody>
      </p:sp>
      <p:sp>
        <p:nvSpPr>
          <p:cNvPr id="263" name="Shape 263"/>
          <p:cNvSpPr txBox="1"/>
          <p:nvPr>
            <p:ph idx="1" type="body"/>
          </p:nvPr>
        </p:nvSpPr>
        <p:spPr>
          <a:xfrm>
            <a:off y="1460500" x="457200"/>
            <a:ext cy="3465299" cx="45180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Sheep shearing</a:t>
            </a:r>
          </a:p>
          <a:p>
            <a:pPr rtl="0" lvl="1" indent="-381000" marL="914400">
              <a:buClr>
                <a:schemeClr val="dk2"/>
              </a:buClr>
              <a:buSzPct val="80000"/>
              <a:buFont typeface="Courier New"/>
              <a:buChar char="o"/>
            </a:pPr>
            <a:r>
              <a:rPr lang="en"/>
              <a:t>Shear Magic - University of Western Australia</a:t>
            </a:r>
          </a:p>
          <a:p>
            <a:pPr rtl="0" lvl="1" indent="-381000" marL="914400">
              <a:buClr>
                <a:schemeClr val="dk2"/>
              </a:buClr>
              <a:buSzPct val="80000"/>
              <a:buFont typeface="Courier New"/>
              <a:buChar char="o"/>
            </a:pPr>
            <a:r>
              <a:rPr lang="en"/>
              <a:t>Merino Wool Harvesting </a:t>
            </a:r>
          </a:p>
          <a:p>
            <a:pPr rtl="0" lvl="1" indent="-381000" marL="914400">
              <a:buClr>
                <a:schemeClr val="dk2"/>
              </a:buClr>
              <a:buSzPct val="80000"/>
              <a:buFont typeface="Courier New"/>
              <a:buChar char="o"/>
            </a:pPr>
            <a:r>
              <a:rPr lang="en"/>
              <a:t>SLAMP</a:t>
            </a:r>
          </a:p>
          <a:p>
            <a:pPr lvl="1" indent="-381000" marL="914400">
              <a:buClr>
                <a:schemeClr val="dk2"/>
              </a:buClr>
              <a:buSzPct val="80000"/>
              <a:buFont typeface="Courier New"/>
              <a:buChar char="o"/>
            </a:pPr>
            <a:r>
              <a:rPr lang="en"/>
              <a:t>Economic challenges</a:t>
            </a:r>
          </a:p>
        </p:txBody>
      </p:sp>
      <p:pic>
        <p:nvPicPr>
          <p:cNvPr id="264" name="Shape 264"/>
          <p:cNvPicPr preferRelativeResize="0"/>
          <p:nvPr/>
        </p:nvPicPr>
        <p:blipFill rotWithShape="1">
          <a:blip r:embed="rId3"/>
          <a:srcRect t="28372" b="20413" r="52741" l="8918"/>
          <a:stretch/>
        </p:blipFill>
        <p:spPr>
          <a:xfrm>
            <a:off y="1778600" x="5080950"/>
            <a:ext cy="2723975" cx="3565800"/>
          </a:xfrm>
          <a:prstGeom prst="rect">
            <a:avLst/>
          </a:prstGeom>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 name="Shape 45"/>
        <p:cNvGrpSpPr/>
        <p:nvPr/>
      </p:nvGrpSpPr>
      <p:grpSpPr>
        <a:xfrm>
          <a:off y="0" x="0"/>
          <a:ext cy="0" cx="0"/>
          <a:chOff y="0" x="0"/>
          <a:chExt cy="0" cx="0"/>
        </a:xfrm>
      </p:grpSpPr>
      <p:sp>
        <p:nvSpPr>
          <p:cNvPr id="46" name="Shape 46"/>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Robotics in Construction</a:t>
            </a:r>
          </a:p>
        </p:txBody>
      </p:sp>
      <p:sp>
        <p:nvSpPr>
          <p:cNvPr id="47" name="Shape 47"/>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42900" marL="457200">
              <a:buClr>
                <a:schemeClr val="dk2"/>
              </a:buClr>
              <a:buSzPct val="166666"/>
              <a:buFont typeface="Arial"/>
              <a:buChar char="•"/>
            </a:pPr>
            <a:r>
              <a:rPr sz="1800" lang="en"/>
              <a:t>Robotics in Manufacturing has come a long way, why isn’t it a similar case for construction?</a:t>
            </a:r>
          </a:p>
          <a:p>
            <a:pPr rtl="0" lvl="1" indent="-342900" marL="914400">
              <a:buClr>
                <a:schemeClr val="dk2"/>
              </a:buClr>
              <a:buSzPct val="100000"/>
              <a:buFont typeface="Courier New"/>
              <a:buChar char="o"/>
            </a:pPr>
            <a:r>
              <a:rPr sz="1800" lang="en"/>
              <a:t>Production activity happens in the field “in open air, on natural terrain, and often with naturally occurring materials.”</a:t>
            </a:r>
          </a:p>
          <a:p>
            <a:pPr rtl="0" lvl="1" indent="-342900" marL="914400">
              <a:buClr>
                <a:schemeClr val="dk2"/>
              </a:buClr>
              <a:buSzPct val="100000"/>
              <a:buFont typeface="Courier New"/>
              <a:buChar char="o"/>
            </a:pPr>
            <a:r>
              <a:rPr sz="1800" lang="en"/>
              <a:t>Building and construction products are large in scale and unique in form. </a:t>
            </a:r>
          </a:p>
          <a:p>
            <a:pPr rtl="0" lvl="1" indent="-342900" marL="914400">
              <a:buClr>
                <a:schemeClr val="dk2"/>
              </a:buClr>
              <a:buSzPct val="100000"/>
              <a:buFont typeface="Courier New"/>
              <a:buChar char="o"/>
            </a:pPr>
            <a:r>
              <a:rPr sz="1800" lang="en"/>
              <a:t>Environment or field setting is typically unique </a:t>
            </a:r>
          </a:p>
          <a:p>
            <a:r>
              <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y="0" x="0"/>
          <a:ext cy="0" cx="0"/>
          <a:chOff y="0" x="0"/>
          <a:chExt cy="0" cx="0"/>
        </a:xfrm>
      </p:grpSpPr>
      <p:sp>
        <p:nvSpPr>
          <p:cNvPr id="269" name="Shape 269"/>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Robotics in Animal Farming</a:t>
            </a:r>
          </a:p>
        </p:txBody>
      </p:sp>
      <p:sp>
        <p:nvSpPr>
          <p:cNvPr id="270" name="Shape 270"/>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buClr>
                <a:schemeClr val="dk2"/>
              </a:buClr>
              <a:buSzPct val="166666"/>
              <a:buFont typeface="Arial"/>
              <a:buChar char="•"/>
            </a:pPr>
            <a:r>
              <a:rPr lang="en"/>
              <a:t>Slaughtering / butchering</a:t>
            </a:r>
          </a:p>
          <a:p>
            <a:pPr rtl="0" lvl="1" indent="-381000" marL="914400">
              <a:buClr>
                <a:schemeClr val="dk2"/>
              </a:buClr>
              <a:buSzPct val="80000"/>
              <a:buFont typeface="Courier New"/>
              <a:buChar char="o"/>
            </a:pPr>
            <a:r>
              <a:rPr lang="en"/>
              <a:t>Ethics</a:t>
            </a:r>
          </a:p>
          <a:p>
            <a:pPr rtl="0" lvl="1" indent="-381000" marL="914400">
              <a:buClr>
                <a:schemeClr val="dk2"/>
              </a:buClr>
              <a:buSzPct val="80000"/>
              <a:buFont typeface="Courier New"/>
              <a:buChar char="o"/>
            </a:pPr>
            <a:r>
              <a:rPr lang="en"/>
              <a:t>Cost</a:t>
            </a:r>
          </a:p>
          <a:p>
            <a:pPr lvl="1" indent="-381000" marL="914400">
              <a:buClr>
                <a:schemeClr val="dk2"/>
              </a:buClr>
              <a:buSzPct val="80000"/>
              <a:buFont typeface="Courier New"/>
              <a:buChar char="o"/>
            </a:pPr>
            <a:r>
              <a:rPr lang="en"/>
              <a:t>“Islands” of automation</a:t>
            </a:r>
          </a:p>
        </p:txBody>
      </p:sp>
      <p:pic>
        <p:nvPicPr>
          <p:cNvPr id="271" name="Shape 271"/>
          <p:cNvPicPr preferRelativeResize="0"/>
          <p:nvPr/>
        </p:nvPicPr>
        <p:blipFill rotWithShape="1">
          <a:blip r:embed="rId3"/>
          <a:srcRect t="38210" b="27760" r="13820" l="48293"/>
          <a:stretch/>
        </p:blipFill>
        <p:spPr>
          <a:xfrm>
            <a:off y="2179675" x="4954825"/>
            <a:ext cy="2026949" cx="3946173"/>
          </a:xfrm>
          <a:prstGeom prst="rect">
            <a:avLst/>
          </a:prstGeom>
        </p:spPr>
      </p:pic>
      <p:sp>
        <p:nvSpPr>
          <p:cNvPr id="272" name="Shape 272"/>
          <p:cNvSpPr txBox="1"/>
          <p:nvPr/>
        </p:nvSpPr>
        <p:spPr>
          <a:xfrm>
            <a:off y="4206625" x="5099112"/>
            <a:ext cy="457200" cx="3657600"/>
          </a:xfrm>
          <a:prstGeom prst="rect">
            <a:avLst/>
          </a:prstGeom>
        </p:spPr>
        <p:txBody>
          <a:bodyPr bIns="91425" rIns="91425" lIns="91425" tIns="91425" anchor="t" anchorCtr="0">
            <a:noAutofit/>
          </a:bodyPr>
          <a:lstStyle/>
          <a:p>
            <a:pPr>
              <a:buNone/>
            </a:pPr>
            <a:r>
              <a:rPr lang="en"/>
              <a:t>Pig butcher line by SFK Meat Systems</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y="0" x="0"/>
          <a:ext cy="0" cx="0"/>
          <a:chOff y="0" x="0"/>
          <a:chExt cy="0" cx="0"/>
        </a:xfrm>
      </p:grpSpPr>
      <p:sp>
        <p:nvSpPr>
          <p:cNvPr id="277" name="Shape 277"/>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lang="en"/>
              <a:t>References</a:t>
            </a:r>
          </a:p>
        </p:txBody>
      </p:sp>
      <p:sp>
        <p:nvSpPr>
          <p:cNvPr id="278" name="Shape 278"/>
          <p:cNvSpPr txBox="1"/>
          <p:nvPr>
            <p:ph idx="1" type="body"/>
          </p:nvPr>
        </p:nvSpPr>
        <p:spPr>
          <a:xfrm>
            <a:off y="1308099" x="457200"/>
            <a:ext cy="3465299" cx="8229600"/>
          </a:xfrm>
          <a:prstGeom prst="rect">
            <a:avLst/>
          </a:prstGeom>
        </p:spPr>
        <p:txBody>
          <a:bodyPr bIns="91425" rIns="91425" lIns="91425" tIns="91425" anchor="t" anchorCtr="0">
            <a:noAutofit/>
          </a:bodyPr>
          <a:lstStyle/>
          <a:p>
            <a:pPr rtl="0" lvl="0">
              <a:buNone/>
            </a:pPr>
            <a:r>
              <a:rPr sz="1000" lang="en">
                <a:solidFill>
                  <a:srgbClr val="222222"/>
                </a:solidFill>
              </a:rPr>
              <a:t>Bayne, K. M., &amp; Parker, R. J. (2012). The introduction of robotics for New Zealand forestry operations: Forest sector employee perceptions and implications. </a:t>
            </a:r>
            <a:r>
              <a:rPr sz="1000" lang="en" i="1">
                <a:solidFill>
                  <a:srgbClr val="222222"/>
                </a:solidFill>
              </a:rPr>
              <a:t>Technology in Society</a:t>
            </a:r>
            <a:r>
              <a:rPr sz="1000" lang="en">
                <a:solidFill>
                  <a:srgbClr val="222222"/>
                </a:solidFill>
              </a:rPr>
              <a:t>, </a:t>
            </a:r>
            <a:r>
              <a:rPr sz="1000" lang="en" i="1">
                <a:solidFill>
                  <a:srgbClr val="222222"/>
                </a:solidFill>
              </a:rPr>
              <a:t>34</a:t>
            </a:r>
            <a:r>
              <a:rPr sz="1000" lang="en">
                <a:solidFill>
                  <a:srgbClr val="222222"/>
                </a:solidFill>
              </a:rPr>
              <a:t>(2), 138-148.</a:t>
            </a:r>
          </a:p>
          <a:p>
            <a:r>
              <a:t/>
            </a:r>
          </a:p>
          <a:p>
            <a:pPr rtl="0" lvl="0">
              <a:buNone/>
            </a:pPr>
            <a:r>
              <a:rPr sz="1000" lang="en">
                <a:solidFill>
                  <a:srgbClr val="222222"/>
                </a:solidFill>
              </a:rPr>
              <a:t>Billingsley, J., &amp; Dunn, M. (2008). Robotics in agriculture and forestry. In </a:t>
            </a:r>
            <a:r>
              <a:rPr sz="1000" lang="en" i="1">
                <a:solidFill>
                  <a:srgbClr val="222222"/>
                </a:solidFill>
              </a:rPr>
              <a:t>Springer handbook of robotics</a:t>
            </a:r>
            <a:r>
              <a:rPr sz="1000" lang="en">
                <a:solidFill>
                  <a:srgbClr val="222222"/>
                </a:solidFill>
              </a:rPr>
              <a:t> (pp. 1065-1077). Springer Berlin Heidelberg.</a:t>
            </a:r>
          </a:p>
          <a:p>
            <a:r>
              <a:t/>
            </a:r>
          </a:p>
          <a:p>
            <a:pPr rtl="0" lvl="0">
              <a:buNone/>
            </a:pPr>
            <a:r>
              <a:rPr sz="1000" lang="en">
                <a:solidFill>
                  <a:srgbClr val="222222"/>
                </a:solidFill>
              </a:rPr>
              <a:t>Halme, A., &amp; Vainio, M. (1998). Forestry robotics-why, what and when. In </a:t>
            </a:r>
            <a:r>
              <a:rPr sz="1000" lang="en" i="1">
                <a:solidFill>
                  <a:srgbClr val="222222"/>
                </a:solidFill>
              </a:rPr>
              <a:t>Autonomous robotic systems</a:t>
            </a:r>
            <a:r>
              <a:rPr sz="1000" lang="en">
                <a:solidFill>
                  <a:srgbClr val="222222"/>
                </a:solidFill>
              </a:rPr>
              <a:t> (pp. 149-162). Springer London.</a:t>
            </a:r>
          </a:p>
          <a:p>
            <a:r>
              <a:t/>
            </a:r>
          </a:p>
          <a:p>
            <a:pPr rtl="0" lvl="0">
              <a:buNone/>
            </a:pPr>
            <a:r>
              <a:rPr sz="1000" lang="en">
                <a:solidFill>
                  <a:srgbClr val="222222"/>
                </a:solidFill>
              </a:rPr>
              <a:t>Klomp, C., Jongkind, W., Honderd, G., Dessing, J., &amp; Paliwoda, R. (1990). Development of an autonomous cow-milking robot control system. </a:t>
            </a:r>
            <a:r>
              <a:rPr sz="1000" lang="en" i="1">
                <a:solidFill>
                  <a:srgbClr val="222222"/>
                </a:solidFill>
              </a:rPr>
              <a:t>Control Systems Magazine, IEEE</a:t>
            </a:r>
            <a:r>
              <a:rPr sz="1000" lang="en">
                <a:solidFill>
                  <a:srgbClr val="222222"/>
                </a:solidFill>
              </a:rPr>
              <a:t>, </a:t>
            </a:r>
            <a:r>
              <a:rPr sz="1000" lang="en" i="1">
                <a:solidFill>
                  <a:srgbClr val="222222"/>
                </a:solidFill>
              </a:rPr>
              <a:t>10</a:t>
            </a:r>
            <a:r>
              <a:rPr sz="1000" lang="en">
                <a:solidFill>
                  <a:srgbClr val="222222"/>
                </a:solidFill>
              </a:rPr>
              <a:t>(6), 11-19.</a:t>
            </a:r>
          </a:p>
          <a:p>
            <a:r>
              <a:t/>
            </a:r>
          </a:p>
          <a:p>
            <a:pPr rtl="0" lvl="0">
              <a:buNone/>
            </a:pPr>
            <a:r>
              <a:rPr sz="1000" lang="en">
                <a:solidFill>
                  <a:srgbClr val="222222"/>
                </a:solidFill>
              </a:rPr>
              <a:t>Lytle, A. M. (2008). Robotics in construction. In </a:t>
            </a:r>
            <a:r>
              <a:rPr sz="1000" lang="en" i="1">
                <a:solidFill>
                  <a:srgbClr val="222222"/>
                </a:solidFill>
              </a:rPr>
              <a:t>Springer handbook of robotics</a:t>
            </a:r>
            <a:r>
              <a:rPr sz="1000" lang="en">
                <a:solidFill>
                  <a:srgbClr val="222222"/>
                </a:solidFill>
              </a:rPr>
              <a:t>(pp. 1079-1099). Springer Berlin Heidelberg.</a:t>
            </a:r>
          </a:p>
          <a:p>
            <a:r>
              <a:t/>
            </a:r>
          </a:p>
          <a:p>
            <a:pPr rtl="0" lvl="0">
              <a:buNone/>
            </a:pPr>
            <a:r>
              <a:rPr sz="1000" lang="en">
                <a:solidFill>
                  <a:srgbClr val="222222"/>
                </a:solidFill>
              </a:rPr>
              <a:t>Öhman, M., Miettinen, M., Kannas, K., Jutila, J., Visala, A., &amp; Forsman, P. (2008, January). Tree measurement and simultaneous localization and mapping system for forest harvesters. In </a:t>
            </a:r>
            <a:r>
              <a:rPr sz="1000" lang="en" i="1">
                <a:solidFill>
                  <a:srgbClr val="222222"/>
                </a:solidFill>
              </a:rPr>
              <a:t>Field and Service Robotics</a:t>
            </a:r>
            <a:r>
              <a:rPr sz="1000" lang="en">
                <a:solidFill>
                  <a:srgbClr val="222222"/>
                </a:solidFill>
              </a:rPr>
              <a:t> (pp. 369-378). Springer Berlin Heidelberg.</a:t>
            </a:r>
          </a:p>
          <a:p>
            <a:r>
              <a:t/>
            </a:r>
          </a:p>
          <a:p>
            <a:pPr>
              <a:buNone/>
            </a:pPr>
            <a:r>
              <a:rPr sz="1000" lang="en">
                <a:solidFill>
                  <a:srgbClr val="222222"/>
                </a:solidFill>
              </a:rPr>
              <a:t>Segerblad, E., &amp; Delight, B. Machine Vision in Agricultural Robotics–A short overview.</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 name="Shape 51"/>
        <p:cNvGrpSpPr/>
        <p:nvPr/>
      </p:nvGrpSpPr>
      <p:grpSpPr>
        <a:xfrm>
          <a:off y="0" x="0"/>
          <a:ext cy="0" cx="0"/>
          <a:chOff y="0" x="0"/>
          <a:chExt cy="0" cx="0"/>
        </a:xfrm>
      </p:grpSpPr>
      <p:sp>
        <p:nvSpPr>
          <p:cNvPr id="52" name="Shape 52"/>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Causes of Lag in Construction Robotics</a:t>
            </a:r>
          </a:p>
        </p:txBody>
      </p:sp>
      <p:sp>
        <p:nvSpPr>
          <p:cNvPr id="53" name="Shape 53"/>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42900" marL="457200">
              <a:buClr>
                <a:schemeClr val="dk2"/>
              </a:buClr>
              <a:buSzPct val="166666"/>
              <a:buFont typeface="Arial"/>
              <a:buChar char="•"/>
            </a:pPr>
            <a:r>
              <a:rPr sz="1800" lang="en"/>
              <a:t>The industry is fragmented (Data from 2003)</a:t>
            </a:r>
          </a:p>
          <a:p>
            <a:pPr rtl="0" lvl="1" indent="-342900" marL="914400">
              <a:buClr>
                <a:schemeClr val="dk2"/>
              </a:buClr>
              <a:buSzPct val="100000"/>
              <a:buFont typeface="Courier New"/>
              <a:buChar char="o"/>
            </a:pPr>
            <a:r>
              <a:rPr sz="1800" lang="en"/>
              <a:t>48.25% of workers were employed by firms of four members or fewer</a:t>
            </a:r>
          </a:p>
          <a:p>
            <a:pPr rtl="0" lvl="1" indent="-342900" marL="914400">
              <a:buClr>
                <a:schemeClr val="dk2"/>
              </a:buClr>
              <a:buSzPct val="100000"/>
              <a:buFont typeface="Courier New"/>
              <a:buChar char="o"/>
            </a:pPr>
            <a:r>
              <a:rPr sz="1800" lang="en"/>
              <a:t>“60% of all construction workers worked for specialty trade contractors(STC) who accounted for roughly 60% of construction firm.”(STC  are usually subcontractors on a project and are not responsible for the overall project)</a:t>
            </a:r>
          </a:p>
          <a:p>
            <a:pPr rtl="0" lvl="0" indent="-342900" marL="457200">
              <a:buClr>
                <a:schemeClr val="dk2"/>
              </a:buClr>
              <a:buSzPct val="166666"/>
              <a:buFont typeface="Arial"/>
              <a:buChar char="•"/>
            </a:pPr>
            <a:r>
              <a:rPr sz="1800" lang="en"/>
              <a:t>There is an aversion to the risks associated with the introduction of new technologies. </a:t>
            </a:r>
          </a:p>
          <a:p>
            <a:pPr lvl="0" indent="-342900" marL="457200">
              <a:buClr>
                <a:schemeClr val="dk2"/>
              </a:buClr>
              <a:buSzPct val="166666"/>
              <a:buFont typeface="Arial"/>
              <a:buChar char="•"/>
            </a:pPr>
            <a:r>
              <a:rPr sz="1800" lang="en"/>
              <a:t>Construction sites are “unstructured, cluttered, congested... and human workers are also present in large numbers on a construction project, making safety a paramount concern.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y="0" x="0"/>
          <a:ext cy="0" cx="0"/>
          <a:chOff y="0" x="0"/>
          <a:chExt cy="0" cx="0"/>
        </a:xfrm>
      </p:grpSpPr>
      <p:sp>
        <p:nvSpPr>
          <p:cNvPr id="58" name="Shape 58"/>
          <p:cNvSpPr txBox="1"/>
          <p:nvPr>
            <p:ph type="title"/>
          </p:nvPr>
        </p:nvSpPr>
        <p:spPr>
          <a:xfrm>
            <a:off y="205977" x="457200"/>
            <a:ext cy="1141499" cx="8229600"/>
          </a:xfrm>
          <a:prstGeom prst="rect">
            <a:avLst/>
          </a:prstGeom>
        </p:spPr>
        <p:txBody>
          <a:bodyPr bIns="91425" rIns="91425" lIns="91425" tIns="91425" anchor="b" anchorCtr="0">
            <a:noAutofit/>
          </a:bodyPr>
          <a:lstStyle/>
          <a:p>
            <a:pPr rtl="0" lvl="0">
              <a:buNone/>
            </a:pPr>
            <a:r>
              <a:rPr sz="3600" lang="en"/>
              <a:t>Causes of Lag in Construction Robotics cont...</a:t>
            </a:r>
          </a:p>
        </p:txBody>
      </p:sp>
      <p:sp>
        <p:nvSpPr>
          <p:cNvPr id="59" name="Shape 59"/>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42900" marL="457200">
              <a:buClr>
                <a:schemeClr val="dk2"/>
              </a:buClr>
              <a:buSzPct val="166666"/>
              <a:buFont typeface="Arial"/>
              <a:buChar char="•"/>
            </a:pPr>
            <a:r>
              <a:rPr sz="1800" lang="en"/>
              <a:t>There is an aversion to the risks associated with the introduction of new technologies. </a:t>
            </a:r>
          </a:p>
          <a:p>
            <a:pPr rtl="0" lvl="1" indent="-342900" marL="1371600">
              <a:buClr>
                <a:schemeClr val="dk2"/>
              </a:buClr>
              <a:buSzPct val="100000"/>
              <a:buFont typeface="Courier New"/>
              <a:buChar char="o"/>
            </a:pPr>
            <a:r>
              <a:rPr sz="1800" lang="en"/>
              <a:t>“The work on a site is often conducted by subcontractors who are often reluctant or financially unable to use advance technologies which have not been entirely adopted by industry”</a:t>
            </a:r>
          </a:p>
          <a:p>
            <a:pPr rtl="0" lvl="2" indent="-342900" marL="1828800">
              <a:buClr>
                <a:schemeClr val="dk2"/>
              </a:buClr>
              <a:buSzPct val="100000"/>
              <a:buFont typeface="Wingdings"/>
              <a:buChar char="§"/>
            </a:pPr>
            <a:r>
              <a:rPr sz="1800" lang="en"/>
              <a:t>The goal is to meet the owners requirements by the most “efficient and least risky methods possible.”</a:t>
            </a:r>
          </a:p>
          <a:p>
            <a:pPr rtl="0" lvl="2" indent="-342900" marL="1828800">
              <a:buClr>
                <a:schemeClr val="dk2"/>
              </a:buClr>
              <a:buSzPct val="100000"/>
              <a:buFont typeface="Wingdings"/>
              <a:buChar char="§"/>
            </a:pPr>
            <a:r>
              <a:rPr sz="1800" lang="en"/>
              <a:t>Workers resist the idea for potential job losses. </a:t>
            </a:r>
          </a:p>
          <a:p>
            <a:r>
              <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y="0" x="0"/>
          <a:ext cy="0" cx="0"/>
          <a:chOff y="0" x="0"/>
          <a:chExt cy="0" cx="0"/>
        </a:xfrm>
      </p:grpSpPr>
      <p:sp>
        <p:nvSpPr>
          <p:cNvPr id="64" name="Shape 64"/>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Motivations</a:t>
            </a:r>
          </a:p>
        </p:txBody>
      </p:sp>
      <p:sp>
        <p:nvSpPr>
          <p:cNvPr id="65" name="Shape 65"/>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42900" marL="457200">
              <a:buClr>
                <a:schemeClr val="dk2"/>
              </a:buClr>
              <a:buSzPct val="166666"/>
              <a:buFont typeface="Arial"/>
              <a:buChar char="•"/>
            </a:pPr>
            <a:r>
              <a:rPr sz="1800" lang="en"/>
              <a:t>In the USA consturction as of 2002 was approximately 8% of the national GDP </a:t>
            </a:r>
          </a:p>
          <a:p>
            <a:r>
              <a:t/>
            </a:r>
          </a:p>
          <a:p>
            <a:pPr rtl="0" lvl="0" indent="-342900" marL="457200">
              <a:buClr>
                <a:schemeClr val="dk2"/>
              </a:buClr>
              <a:buSzPct val="166666"/>
              <a:buFont typeface="Arial"/>
              <a:buChar char="•"/>
            </a:pPr>
            <a:r>
              <a:rPr sz="1800" lang="en"/>
              <a:t>5.7% in the European Union and employed over 11 million workers</a:t>
            </a:r>
          </a:p>
          <a:p>
            <a:r>
              <a:t/>
            </a:r>
          </a:p>
          <a:p>
            <a:pPr rtl="0" lvl="0" indent="-342900" marL="457200">
              <a:buClr>
                <a:schemeClr val="dk2"/>
              </a:buClr>
              <a:buSzPct val="166666"/>
              <a:buFont typeface="Arial"/>
              <a:buChar char="•"/>
            </a:pPr>
            <a:r>
              <a:rPr sz="1800" lang="en"/>
              <a:t>Worldwide construction industry spending is about 11% of the worlds GDP</a:t>
            </a:r>
          </a:p>
          <a:p>
            <a:pPr rtl="0" lvl="1" indent="-342900" marL="914400">
              <a:buClr>
                <a:schemeClr val="dk2"/>
              </a:buClr>
              <a:buSzPct val="100000"/>
              <a:buFont typeface="Courier New"/>
              <a:buChar char="o"/>
            </a:pPr>
            <a:r>
              <a:rPr sz="1800" lang="en"/>
              <a:t>Owners have the power to require the use of specific technologies, this puts part of the risk of new technology use onto the owner, making it more feasible for companies to risk using them. </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y="0" x="0"/>
          <a:ext cy="0" cx="0"/>
          <a:chOff y="0" x="0"/>
          <a:chExt cy="0" cx="0"/>
        </a:xfrm>
      </p:grpSpPr>
      <p:sp>
        <p:nvSpPr>
          <p:cNvPr id="70" name="Shape 70"/>
          <p:cNvSpPr txBox="1"/>
          <p:nvPr>
            <p:ph type="title"/>
          </p:nvPr>
        </p:nvSpPr>
        <p:spPr>
          <a:xfrm>
            <a:off y="205977" x="457200"/>
            <a:ext cy="1141499" cx="8229600"/>
          </a:xfrm>
          <a:prstGeom prst="rect">
            <a:avLst/>
          </a:prstGeom>
        </p:spPr>
        <p:txBody>
          <a:bodyPr bIns="91425" rIns="91425" lIns="91425" tIns="91425" anchor="b" anchorCtr="0">
            <a:noAutofit/>
          </a:bodyPr>
          <a:lstStyle/>
          <a:p>
            <a:pPr>
              <a:buNone/>
            </a:pPr>
            <a:r>
              <a:rPr sz="3600" lang="en"/>
              <a:t>The Differing Niches </a:t>
            </a:r>
          </a:p>
        </p:txBody>
      </p:sp>
      <p:graphicFrame>
        <p:nvGraphicFramePr>
          <p:cNvPr id="71" name="Shape 71"/>
          <p:cNvGraphicFramePr/>
          <p:nvPr/>
        </p:nvGraphicFramePr>
        <p:xfrm>
          <a:off y="1482275" x="623125"/>
          <a:ext cy="3000000" cx="3000000"/>
        </p:xfrm>
        <a:graphic>
          <a:graphicData uri="http://schemas.openxmlformats.org/drawingml/2006/table">
            <a:tbl>
              <a:tblPr>
                <a:noFill/>
                <a:tableStyleId>{2ED85DFA-3C08-43FA-A8AD-998113FD9E90}</a:tableStyleId>
              </a:tblPr>
              <a:tblGrid>
                <a:gridCol w="1809750"/>
                <a:gridCol w="1809750"/>
                <a:gridCol w="1809750"/>
                <a:gridCol w="1809750"/>
              </a:tblGrid>
              <a:tr h="381000">
                <a:tc>
                  <a:txBody>
                    <a:bodyPr>
                      <a:noAutofit/>
                    </a:bodyPr>
                    <a:lstStyle/>
                    <a:p>
                      <a:pPr algn="ctr" rtl="0" lvl="0">
                        <a:spcBef>
                          <a:spcPts val="600"/>
                        </a:spcBef>
                        <a:buNone/>
                      </a:pPr>
                      <a:r>
                        <a:rPr sz="1800" lang="en">
                          <a:solidFill>
                            <a:schemeClr val="dk2"/>
                          </a:solidFill>
                        </a:rPr>
                        <a:t>USA</a:t>
                      </a:r>
                    </a:p>
                    <a:p>
                      <a:r>
                        <a:t/>
                      </a:r>
                    </a:p>
                  </a:txBody>
                  <a:tcPr marR="91425" marB="91425" marT="91425" anchor="ctr" marL="91425"/>
                </a:tc>
                <a:tc>
                  <a:txBody>
                    <a:bodyPr>
                      <a:noAutofit/>
                    </a:bodyPr>
                    <a:lstStyle/>
                    <a:p/>
                  </a:txBody>
                  <a:tcPr marR="91425" marB="91425" marT="91425" marL="91425"/>
                </a:tc>
                <a:tc>
                  <a:txBody>
                    <a:bodyPr>
                      <a:noAutofit/>
                    </a:bodyPr>
                    <a:lstStyle/>
                    <a:p>
                      <a:pPr algn="ctr">
                        <a:buNone/>
                      </a:pPr>
                      <a:r>
                        <a:rPr sz="1800" lang="en"/>
                        <a:t>EU</a:t>
                      </a:r>
                    </a:p>
                  </a:txBody>
                  <a:tcPr marR="91425" marB="91425" marT="91425" anchor="ctr" marL="91425"/>
                </a:tc>
                <a:tc>
                  <a:txBody>
                    <a:bodyPr>
                      <a:noAutofit/>
                    </a:bodyPr>
                    <a:lstStyle/>
                    <a:p/>
                  </a:txBody>
                  <a:tcPr marR="91425" marB="91425" marT="91425" marL="91425"/>
                </a:tc>
              </a:tr>
              <a:tr h="381000">
                <a:tc>
                  <a:txBody>
                    <a:bodyPr>
                      <a:noAutofit/>
                    </a:bodyPr>
                    <a:lstStyle/>
                    <a:p>
                      <a:pPr rtl="0" lvl="0">
                        <a:spcBef>
                          <a:spcPts val="600"/>
                        </a:spcBef>
                        <a:buNone/>
                      </a:pPr>
                      <a:r>
                        <a:rPr sz="1800" lang="en">
                          <a:solidFill>
                            <a:schemeClr val="dk2"/>
                          </a:solidFill>
                        </a:rPr>
                        <a:t>Residential	</a:t>
                      </a:r>
                    </a:p>
                  </a:txBody>
                  <a:tcPr marR="91425" marB="91425" marT="91425" anchor="ctr" marL="91425"/>
                </a:tc>
                <a:tc>
                  <a:txBody>
                    <a:bodyPr>
                      <a:noAutofit/>
                    </a:bodyPr>
                    <a:lstStyle/>
                    <a:p>
                      <a:pPr algn="ctr" rtl="0" lvl="0">
                        <a:spcBef>
                          <a:spcPts val="600"/>
                        </a:spcBef>
                        <a:buNone/>
                      </a:pPr>
                      <a:r>
                        <a:rPr sz="1800" lang="en">
                          <a:solidFill>
                            <a:schemeClr val="dk2"/>
                          </a:solidFill>
                        </a:rPr>
                        <a:t>47%</a:t>
                      </a:r>
                    </a:p>
                    <a:p>
                      <a:r>
                        <a:t/>
                      </a:r>
                    </a:p>
                  </a:txBody>
                  <a:tcPr marR="91425" marB="91425" marT="91425" anchor="ctr" marL="91425"/>
                </a:tc>
                <a:tc>
                  <a:txBody>
                    <a:bodyPr>
                      <a:noAutofit/>
                    </a:bodyPr>
                    <a:lstStyle/>
                    <a:p>
                      <a:pPr>
                        <a:buNone/>
                      </a:pPr>
                      <a:r>
                        <a:rPr sz="1800" lang="en"/>
                        <a:t>Residential</a:t>
                      </a:r>
                    </a:p>
                  </a:txBody>
                  <a:tcPr marR="91425" marB="91425" marT="91425" anchor="ctr" marL="91425"/>
                </a:tc>
                <a:tc>
                  <a:txBody>
                    <a:bodyPr>
                      <a:noAutofit/>
                    </a:bodyPr>
                    <a:lstStyle/>
                    <a:p>
                      <a:pPr algn="ctr">
                        <a:buNone/>
                      </a:pPr>
                      <a:r>
                        <a:rPr sz="1800" lang="en"/>
                        <a:t>26%</a:t>
                      </a:r>
                    </a:p>
                  </a:txBody>
                  <a:tcPr marR="91425" marB="91425" marT="91425" anchor="ctr" marL="91425"/>
                </a:tc>
              </a:tr>
              <a:tr h="655950">
                <a:tc>
                  <a:txBody>
                    <a:bodyPr>
                      <a:noAutofit/>
                    </a:bodyPr>
                    <a:lstStyle/>
                    <a:p>
                      <a:pPr>
                        <a:buNone/>
                      </a:pPr>
                      <a:r>
                        <a:rPr sz="1800" lang="en">
                          <a:solidFill>
                            <a:schemeClr val="dk2"/>
                          </a:solidFill>
                        </a:rPr>
                        <a:t>Commercial</a:t>
                      </a:r>
                    </a:p>
                  </a:txBody>
                  <a:tcPr marR="91425" marB="91425" marT="91425" anchor="ctr" marL="91425"/>
                </a:tc>
                <a:tc>
                  <a:txBody>
                    <a:bodyPr>
                      <a:noAutofit/>
                    </a:bodyPr>
                    <a:lstStyle/>
                    <a:p>
                      <a:pPr algn="ctr" rtl="0" lvl="0">
                        <a:spcBef>
                          <a:spcPts val="600"/>
                        </a:spcBef>
                        <a:buNone/>
                      </a:pPr>
                      <a:r>
                        <a:rPr sz="1800" lang="en">
                          <a:solidFill>
                            <a:schemeClr val="dk2"/>
                          </a:solidFill>
                        </a:rPr>
                        <a:t>26%</a:t>
                      </a:r>
                    </a:p>
                    <a:p>
                      <a:r>
                        <a:t/>
                      </a:r>
                    </a:p>
                  </a:txBody>
                  <a:tcPr marR="91425" marB="91425" marT="91425" anchor="ctr" marL="91425"/>
                </a:tc>
                <a:tc>
                  <a:txBody>
                    <a:bodyPr>
                      <a:noAutofit/>
                    </a:bodyPr>
                    <a:lstStyle/>
                    <a:p>
                      <a:pPr>
                        <a:buNone/>
                      </a:pPr>
                      <a:r>
                        <a:rPr sz="1800" lang="en"/>
                        <a:t>Nonresidential</a:t>
                      </a:r>
                    </a:p>
                  </a:txBody>
                  <a:tcPr marR="91425" marB="91425" marT="91425" anchor="ctr" marL="91425"/>
                </a:tc>
                <a:tc>
                  <a:txBody>
                    <a:bodyPr>
                      <a:noAutofit/>
                    </a:bodyPr>
                    <a:lstStyle/>
                    <a:p>
                      <a:pPr algn="ctr">
                        <a:buNone/>
                      </a:pPr>
                      <a:r>
                        <a:rPr sz="1800" lang="en"/>
                        <a:t>31%</a:t>
                      </a:r>
                    </a:p>
                  </a:txBody>
                  <a:tcPr marR="91425" marB="91425" marT="91425" anchor="ctr" marL="91425"/>
                </a:tc>
              </a:tr>
              <a:tr h="381000">
                <a:tc>
                  <a:txBody>
                    <a:bodyPr>
                      <a:noAutofit/>
                    </a:bodyPr>
                    <a:lstStyle/>
                    <a:p>
                      <a:pPr>
                        <a:buNone/>
                      </a:pPr>
                      <a:r>
                        <a:rPr sz="1800" lang="en">
                          <a:solidFill>
                            <a:schemeClr val="dk2"/>
                          </a:solidFill>
                        </a:rPr>
                        <a:t>Civil	</a:t>
                      </a:r>
                    </a:p>
                  </a:txBody>
                  <a:tcPr marR="91425" marB="91425" marT="91425" anchor="ctr" marL="91425"/>
                </a:tc>
                <a:tc>
                  <a:txBody>
                    <a:bodyPr>
                      <a:noAutofit/>
                    </a:bodyPr>
                    <a:lstStyle/>
                    <a:p>
                      <a:pPr algn="ctr">
                        <a:buNone/>
                      </a:pPr>
                      <a:r>
                        <a:rPr sz="1800" lang="en">
                          <a:solidFill>
                            <a:schemeClr val="dk2"/>
                          </a:solidFill>
                        </a:rPr>
                        <a:t>17%</a:t>
                      </a:r>
                    </a:p>
                  </a:txBody>
                  <a:tcPr marR="91425" marB="91425" marT="91425" anchor="ctr" marL="91425"/>
                </a:tc>
                <a:tc>
                  <a:txBody>
                    <a:bodyPr>
                      <a:noAutofit/>
                    </a:bodyPr>
                    <a:lstStyle/>
                    <a:p>
                      <a:pPr>
                        <a:buNone/>
                      </a:pPr>
                      <a:r>
                        <a:rPr sz="1800" lang="en"/>
                        <a:t>Civil</a:t>
                      </a:r>
                    </a:p>
                  </a:txBody>
                  <a:tcPr marR="91425" marB="91425" marT="91425" anchor="ctr" marL="91425"/>
                </a:tc>
                <a:tc>
                  <a:txBody>
                    <a:bodyPr>
                      <a:noAutofit/>
                    </a:bodyPr>
                    <a:lstStyle/>
                    <a:p>
                      <a:pPr algn="ctr">
                        <a:buNone/>
                      </a:pPr>
                      <a:r>
                        <a:rPr sz="1800" lang="en"/>
                        <a:t>20%</a:t>
                      </a:r>
                    </a:p>
                  </a:txBody>
                  <a:tcPr marR="91425" marB="91425" marT="91425" anchor="ctr" marL="91425"/>
                </a:tc>
              </a:tr>
              <a:tr h="381000">
                <a:tc>
                  <a:txBody>
                    <a:bodyPr>
                      <a:noAutofit/>
                    </a:bodyPr>
                    <a:lstStyle/>
                    <a:p>
                      <a:pPr>
                        <a:buNone/>
                      </a:pPr>
                      <a:r>
                        <a:rPr sz="1800" lang="en">
                          <a:solidFill>
                            <a:schemeClr val="dk2"/>
                          </a:solidFill>
                        </a:rPr>
                        <a:t>Industrial</a:t>
                      </a:r>
                    </a:p>
                  </a:txBody>
                  <a:tcPr marR="91425" marB="91425" marT="91425" anchor="ctr" marL="91425"/>
                </a:tc>
                <a:tc>
                  <a:txBody>
                    <a:bodyPr>
                      <a:noAutofit/>
                    </a:bodyPr>
                    <a:lstStyle/>
                    <a:p>
                      <a:pPr algn="ctr" rtl="0" lvl="0">
                        <a:spcBef>
                          <a:spcPts val="600"/>
                        </a:spcBef>
                        <a:buNone/>
                      </a:pPr>
                      <a:r>
                        <a:rPr sz="1800" lang="en">
                          <a:solidFill>
                            <a:schemeClr val="dk2"/>
                          </a:solidFill>
                        </a:rPr>
                        <a:t>4%</a:t>
                      </a:r>
                    </a:p>
                    <a:p>
                      <a:r>
                        <a:t/>
                      </a:r>
                    </a:p>
                  </a:txBody>
                  <a:tcPr marR="91425" marB="91425" marT="91425" anchor="ctr" marL="91425"/>
                </a:tc>
                <a:tc>
                  <a:txBody>
                    <a:bodyPr>
                      <a:noAutofit/>
                    </a:bodyPr>
                    <a:lstStyle/>
                    <a:p>
                      <a:pPr>
                        <a:buNone/>
                      </a:pPr>
                      <a:r>
                        <a:rPr sz="1800" lang="en"/>
                        <a:t>Renovation/</a:t>
                      </a:r>
                      <a:br>
                        <a:rPr sz="1800" lang="en"/>
                      </a:br>
                      <a:r>
                        <a:rPr sz="1800" lang="en"/>
                        <a:t>Maintenance</a:t>
                      </a:r>
                    </a:p>
                  </a:txBody>
                  <a:tcPr marR="91425" marB="91425" marT="91425" anchor="ctr" marL="91425"/>
                </a:tc>
                <a:tc>
                  <a:txBody>
                    <a:bodyPr>
                      <a:noAutofit/>
                    </a:bodyPr>
                    <a:lstStyle/>
                    <a:p>
                      <a:pPr algn="ctr">
                        <a:buNone/>
                      </a:pPr>
                      <a:r>
                        <a:rPr sz="1800" lang="en"/>
                        <a:t>23%</a:t>
                      </a:r>
                    </a:p>
                  </a:txBody>
                  <a:tcPr marR="91425" marB="91425" marT="91425" anchor="ctr" marL="91425"/>
                </a:tc>
              </a:tr>
            </a:tbl>
          </a:graphicData>
        </a:graphic>
      </p:graphicFrame>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y="0" x="0"/>
          <a:ext cy="0" cx="0"/>
          <a:chOff y="0" x="0"/>
          <a:chExt cy="0" cx="0"/>
        </a:xfrm>
      </p:grpSpPr>
      <p:sp>
        <p:nvSpPr>
          <p:cNvPr id="76" name="Shape 76"/>
          <p:cNvSpPr txBox="1"/>
          <p:nvPr>
            <p:ph type="title"/>
          </p:nvPr>
        </p:nvSpPr>
        <p:spPr>
          <a:xfrm>
            <a:off y="205977" x="457200"/>
            <a:ext cy="1141499" cx="8229600"/>
          </a:xfrm>
          <a:prstGeom prst="rect">
            <a:avLst/>
          </a:prstGeom>
        </p:spPr>
        <p:txBody>
          <a:bodyPr bIns="91425" rIns="91425" lIns="91425" tIns="91425" anchor="b" anchorCtr="0">
            <a:noAutofit/>
          </a:bodyPr>
          <a:lstStyle/>
          <a:p>
            <a:pPr rtl="0" lvl="0">
              <a:buNone/>
            </a:pPr>
            <a:r>
              <a:rPr sz="3600" lang="en"/>
              <a:t>The Differing Niches Cont...</a:t>
            </a:r>
          </a:p>
        </p:txBody>
      </p:sp>
      <p:sp>
        <p:nvSpPr>
          <p:cNvPr id="77" name="Shape 77"/>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342900" marL="457200">
              <a:buClr>
                <a:schemeClr val="dk2"/>
              </a:buClr>
              <a:buSzPct val="166666"/>
              <a:buFont typeface="Arial"/>
              <a:buChar char="•"/>
            </a:pPr>
            <a:r>
              <a:rPr sz="1800" lang="en"/>
              <a:t>Construction projects generally go through phases, roughly planning, design, construction, and operation phases:</a:t>
            </a:r>
          </a:p>
          <a:p>
            <a:pPr rtl="0" lvl="0" indent="-342900" marL="457200">
              <a:buClr>
                <a:schemeClr val="dk2"/>
              </a:buClr>
              <a:buSzPct val="100000"/>
              <a:buFont typeface="Arial"/>
              <a:buAutoNum type="arabicPeriod"/>
            </a:pPr>
            <a:r>
              <a:rPr sz="1800" lang="en"/>
              <a:t>Need for a project arises and requirements are identified</a:t>
            </a:r>
          </a:p>
          <a:p>
            <a:pPr rtl="0" lvl="0" indent="-342900" marL="457200">
              <a:buClr>
                <a:schemeClr val="dk2"/>
              </a:buClr>
              <a:buSzPct val="100000"/>
              <a:buFont typeface="Arial"/>
              <a:buAutoNum type="arabicPeriod"/>
            </a:pPr>
            <a:r>
              <a:rPr sz="1800" lang="en"/>
              <a:t>Developing alternative project plans that meet identified needs and evaluating economic feasibility of each. </a:t>
            </a:r>
          </a:p>
          <a:p>
            <a:pPr rtl="0" lvl="0" indent="-342900" marL="457200">
              <a:buClr>
                <a:schemeClr val="dk2"/>
              </a:buClr>
              <a:buSzPct val="100000"/>
              <a:buFont typeface="Arial"/>
              <a:buAutoNum type="arabicPeriod"/>
            </a:pPr>
            <a:r>
              <a:rPr sz="1800" lang="en"/>
              <a:t>Developing designs and specs, </a:t>
            </a:r>
          </a:p>
          <a:p>
            <a:pPr rtl="0" lvl="0" indent="-342900" marL="457200">
              <a:buClr>
                <a:schemeClr val="dk2"/>
              </a:buClr>
              <a:buSzPct val="100000"/>
              <a:buFont typeface="Arial"/>
              <a:buAutoNum type="arabicPeriod"/>
            </a:pPr>
            <a:r>
              <a:rPr sz="1800" lang="en"/>
              <a:t>Construction of facility from breaking ground to inspection.</a:t>
            </a:r>
          </a:p>
          <a:p>
            <a:pPr rtl="0" lvl="0" indent="-342900" marL="457200">
              <a:buClr>
                <a:schemeClr val="dk2"/>
              </a:buClr>
              <a:buSzPct val="100000"/>
              <a:buFont typeface="Arial"/>
              <a:buAutoNum type="arabicPeriod"/>
            </a:pPr>
            <a:r>
              <a:rPr sz="1800" lang="en"/>
              <a:t>Facility is occupied and operates                               </a:t>
            </a:r>
            <a:r>
              <a:rPr u="sng" sz="1800" lang="en">
                <a:solidFill>
                  <a:schemeClr val="hlink"/>
                </a:solidFill>
                <a:hlinkClick r:id="rId3"/>
              </a:rPr>
              <a:t>Presite Automation</a:t>
            </a:r>
          </a:p>
          <a:p>
            <a:pPr rtl="0" lvl="0" indent="-342900" marL="457200">
              <a:buClr>
                <a:schemeClr val="dk2"/>
              </a:buClr>
              <a:buSzPct val="100000"/>
              <a:buFont typeface="Arial"/>
              <a:buAutoNum type="arabicPeriod"/>
            </a:pPr>
            <a:r>
              <a:rPr sz="1800" lang="en"/>
              <a:t>Shut down and dismantling. 																				</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